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9"/>
  </p:notesMasterIdLst>
  <p:sldIdLst>
    <p:sldId id="256" r:id="rId2"/>
    <p:sldId id="295" r:id="rId3"/>
    <p:sldId id="296" r:id="rId4"/>
    <p:sldId id="271" r:id="rId5"/>
    <p:sldId id="312" r:id="rId6"/>
    <p:sldId id="297" r:id="rId7"/>
    <p:sldId id="315" r:id="rId8"/>
    <p:sldId id="318" r:id="rId9"/>
    <p:sldId id="316" r:id="rId10"/>
    <p:sldId id="313" r:id="rId11"/>
    <p:sldId id="319" r:id="rId12"/>
    <p:sldId id="320" r:id="rId13"/>
    <p:sldId id="314" r:id="rId14"/>
    <p:sldId id="299" r:id="rId15"/>
    <p:sldId id="301" r:id="rId16"/>
    <p:sldId id="302" r:id="rId17"/>
    <p:sldId id="322" r:id="rId18"/>
    <p:sldId id="321" r:id="rId19"/>
    <p:sldId id="323" r:id="rId20"/>
    <p:sldId id="324" r:id="rId21"/>
    <p:sldId id="325" r:id="rId22"/>
    <p:sldId id="303" r:id="rId23"/>
    <p:sldId id="304" r:id="rId24"/>
    <p:sldId id="305" r:id="rId25"/>
    <p:sldId id="266" r:id="rId26"/>
    <p:sldId id="309" r:id="rId27"/>
    <p:sldId id="279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omemade Apple" panose="02000000000000000000" pitchFamily="2" charset="0"/>
      <p:regular r:id="rId34"/>
    </p:embeddedFont>
    <p:embeddedFont>
      <p:font typeface="Oxygen" panose="02000503000000000000" pitchFamily="2" charset="77"/>
      <p:regular r:id="rId35"/>
      <p:bold r:id="rId36"/>
    </p:embeddedFont>
    <p:embeddedFont>
      <p:font typeface="Raleway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BD4B46-1FE6-4C37-B333-B28726F1F195}">
  <a:tblStyle styleId="{D6BD4B46-1FE6-4C37-B333-B28726F1F1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2FB1C1-C29F-448D-9ACA-C1423508158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10"/>
    <p:restoredTop sz="94709"/>
  </p:normalViewPr>
  <p:slideViewPr>
    <p:cSldViewPr snapToGrid="0" snapToObjects="1">
      <p:cViewPr varScale="1">
        <p:scale>
          <a:sx n="127" d="100"/>
          <a:sy n="127" d="100"/>
        </p:scale>
        <p:origin x="1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772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608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830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760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547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22916326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22916326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173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894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c22916326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c22916326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705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564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49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68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22916326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22916326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04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73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63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32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980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345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32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99300" y="1991813"/>
            <a:ext cx="5345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36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01200" y="1297594"/>
            <a:ext cx="614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01200" y="2554310"/>
            <a:ext cx="614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4158725" y="1509350"/>
            <a:ext cx="826550" cy="688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20124D">
                    <a:alpha val="28459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643400" y="1849275"/>
            <a:ext cx="5857200" cy="29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Homemade Apple"/>
              <a:buChar char="✘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○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■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●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○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■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●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○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marL="4114800" lvl="8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omemade Apple"/>
              <a:buChar char="■"/>
              <a:defRPr sz="2400"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146000" y="1364719"/>
            <a:ext cx="6852000" cy="32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✘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25" y="0"/>
            <a:ext cx="9144000" cy="5154900"/>
          </a:xfrm>
          <a:prstGeom prst="rect">
            <a:avLst/>
          </a:prstGeom>
          <a:solidFill>
            <a:srgbClr val="021526">
              <a:alpha val="3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195250" y="187775"/>
            <a:ext cx="8753400" cy="47679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82850" y="1364719"/>
            <a:ext cx="7578300" cy="3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✘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○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■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●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○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■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●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○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"/>
              <a:buChar char="■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-125" y="4929188"/>
            <a:ext cx="91440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buNone/>
              <a:defRPr sz="11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QuM5e0QGLg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unesdoc.unesco.org/ark:/48223/pf0000245656_spa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unesco.org/es/education/education2030-sdg4" TargetMode="External"/><Relationship Id="rId5" Type="http://schemas.openxmlformats.org/officeDocument/2006/relationships/hyperlink" Target="http://portal.unesco.org/es/ev.php-URL_ID=12949&amp;URL_DO=DO_TOPIC&amp;URL_SECTION=201.html" TargetMode="External"/><Relationship Id="rId4" Type="http://schemas.openxmlformats.org/officeDocument/2006/relationships/hyperlink" Target="http://en.unesco.org/" TargetMode="Externa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;p11">
            <a:extLst>
              <a:ext uri="{FF2B5EF4-FFF2-40B4-BE49-F238E27FC236}">
                <a16:creationId xmlns:a16="http://schemas.microsoft.com/office/drawing/2014/main" id="{5067D37B-04F9-324F-8B6C-378CDBAD692A}"/>
              </a:ext>
            </a:extLst>
          </p:cNvPr>
          <p:cNvSpPr txBox="1">
            <a:spLocks/>
          </p:cNvSpPr>
          <p:nvPr/>
        </p:nvSpPr>
        <p:spPr>
          <a:xfrm>
            <a:off x="1899300" y="3317406"/>
            <a:ext cx="5345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omemade Apple"/>
              <a:buNone/>
              <a:defRPr sz="36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r>
              <a:rPr lang="es-ES" sz="1800" dirty="0"/>
              <a:t>Almudena </a:t>
            </a:r>
            <a:r>
              <a:rPr lang="es-ES" sz="1800" dirty="0" err="1"/>
              <a:t>Cotán</a:t>
            </a:r>
            <a:r>
              <a:rPr lang="es-ES" sz="1800" dirty="0"/>
              <a:t> Fernández</a:t>
            </a:r>
          </a:p>
          <a:p>
            <a:r>
              <a:rPr lang="es-ES" sz="1800" b="1" dirty="0"/>
              <a:t>Universidad de Cádiz</a:t>
            </a:r>
          </a:p>
          <a:p>
            <a:r>
              <a:rPr lang="es-ES" sz="1800" dirty="0"/>
              <a:t>almudena.cotan@gm.uca.es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Desde la fotografía al aprendizaje práctico en el aula</a:t>
            </a:r>
            <a:br>
              <a:rPr lang="en" dirty="0"/>
            </a:br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D89B49-8811-658D-C08D-FE5715D07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31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ctrTitle" idx="4294967295"/>
          </p:nvPr>
        </p:nvSpPr>
        <p:spPr>
          <a:xfrm>
            <a:off x="1648250" y="1847115"/>
            <a:ext cx="60507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Raleway"/>
                <a:ea typeface="Raleway"/>
                <a:cs typeface="Raleway"/>
                <a:sym typeface="Raleway"/>
              </a:rPr>
              <a:t>¿Qué dicen los expertos que es inclusión?</a:t>
            </a:r>
            <a:endParaRPr sz="40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07C688-E0FC-D0F8-96AF-C3FE4FA74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3041"/>
      </p:ext>
    </p:extLst>
  </p:cSld>
  <p:clrMapOvr>
    <a:masterClrMapping/>
  </p:clrMapOvr>
  <p:transition advTm="60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Conceptualización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230" y="1245449"/>
            <a:ext cx="6168887" cy="3239700"/>
          </a:xfrm>
        </p:spPr>
        <p:txBody>
          <a:bodyPr/>
          <a:lstStyle/>
          <a:p>
            <a:r>
              <a:rPr lang="es-ES" sz="1200" dirty="0"/>
              <a:t>La </a:t>
            </a:r>
            <a:r>
              <a:rPr lang="es-ES" sz="1200" dirty="0">
                <a:hlinkClick r:id="rId4"/>
              </a:rPr>
              <a:t>Organización de las Naciones Unidas para la Educación la Ciencia y la Cultura</a:t>
            </a:r>
            <a:r>
              <a:rPr lang="es-ES" sz="1200" dirty="0"/>
              <a:t> (UNESCO) define la educación inclusiva como el «</a:t>
            </a:r>
            <a:r>
              <a:rPr lang="es-ES" sz="1200" b="1" dirty="0"/>
              <a:t>derecho de todos los alumnos a recibir una educación de calidad</a:t>
            </a:r>
            <a:r>
              <a:rPr lang="es-ES" sz="1200" dirty="0"/>
              <a:t> que satisfaga sus necesidades básicas de aprendizaje y enriquezca sus vidas».</a:t>
            </a:r>
          </a:p>
          <a:p>
            <a:endParaRPr lang="es-ES" sz="1200" dirty="0"/>
          </a:p>
          <a:p>
            <a:r>
              <a:rPr lang="es-ES" sz="1200" dirty="0"/>
              <a:t>La educación inclusiva se esfuerza </a:t>
            </a:r>
            <a:r>
              <a:rPr lang="es-ES" sz="1200" b="1" dirty="0"/>
              <a:t>en identificar y eliminar </a:t>
            </a:r>
            <a:r>
              <a:rPr lang="es-ES" sz="1200" dirty="0"/>
              <a:t>todas las </a:t>
            </a:r>
            <a:r>
              <a:rPr lang="es-ES" sz="1200" b="1" dirty="0"/>
              <a:t>barreras</a:t>
            </a:r>
            <a:r>
              <a:rPr lang="es-ES" sz="1200" dirty="0"/>
              <a:t> que </a:t>
            </a:r>
            <a:r>
              <a:rPr lang="es-ES" sz="1200" b="1" dirty="0"/>
              <a:t>impiden</a:t>
            </a:r>
            <a:r>
              <a:rPr lang="es-ES" sz="1200" dirty="0"/>
              <a:t> </a:t>
            </a:r>
            <a:r>
              <a:rPr lang="es-ES" sz="1200" b="1" dirty="0"/>
              <a:t>acceder</a:t>
            </a:r>
            <a:r>
              <a:rPr lang="es-ES" sz="1200" dirty="0"/>
              <a:t> a la educación y trabaja en todos los ámbitos, desde el plan de estudio hasta la pedagogía y la enseñanza. La acción de la UNESCO en este ámbito está guiada por la </a:t>
            </a:r>
            <a:r>
              <a:rPr lang="es-ES" sz="1200" dirty="0">
                <a:hlinkClick r:id="rId5"/>
              </a:rPr>
              <a:t>Convención de la UNESCO relativa a la Lucha contra las Discriminaciones en la Esfera de la Enseñanza (1960)</a:t>
            </a:r>
            <a:r>
              <a:rPr lang="es-ES" sz="1200" dirty="0"/>
              <a:t>, así como por el </a:t>
            </a:r>
            <a:r>
              <a:rPr lang="es-ES" sz="1200" dirty="0">
                <a:hlinkClick r:id="rId6"/>
              </a:rPr>
              <a:t>Objetivo de Desarrollo Sostenible 4</a:t>
            </a:r>
            <a:r>
              <a:rPr lang="es-ES" sz="1200" dirty="0"/>
              <a:t> y el </a:t>
            </a:r>
            <a:r>
              <a:rPr lang="es-ES" sz="1200" dirty="0">
                <a:hlinkClick r:id="rId7"/>
              </a:rPr>
              <a:t>Marco de Acción Educación 2030</a:t>
            </a:r>
            <a:r>
              <a:rPr lang="es-ES" sz="1200" dirty="0"/>
              <a:t> que hacen hincapié en que la </a:t>
            </a:r>
            <a:r>
              <a:rPr lang="es-ES" sz="1200" b="1" dirty="0"/>
              <a:t>inclusión</a:t>
            </a:r>
            <a:r>
              <a:rPr lang="es-ES" sz="1200" dirty="0"/>
              <a:t> y la </a:t>
            </a:r>
            <a:r>
              <a:rPr lang="es-ES" sz="1200" b="1" dirty="0"/>
              <a:t>equidad</a:t>
            </a:r>
            <a:r>
              <a:rPr lang="es-ES" sz="1200" dirty="0"/>
              <a:t> son los cimientos de una </a:t>
            </a:r>
            <a:r>
              <a:rPr lang="es-ES" sz="1200" b="1" dirty="0"/>
              <a:t>educación de calidad</a:t>
            </a:r>
            <a:r>
              <a:rPr lang="es-ES" sz="1200" dirty="0"/>
              <a:t>. </a:t>
            </a:r>
            <a:endParaRPr lang="es-ES" sz="1200" b="1" dirty="0"/>
          </a:p>
          <a:p>
            <a:r>
              <a:rPr lang="es-ES" sz="1200" dirty="0"/>
              <a:t>Vídeo </a:t>
            </a:r>
            <a:r>
              <a:rPr lang="es-ES" sz="1200" dirty="0" err="1"/>
              <a:t>youtube</a:t>
            </a:r>
            <a:r>
              <a:rPr lang="es-ES" sz="1200" dirty="0"/>
              <a:t>: </a:t>
            </a:r>
            <a:r>
              <a:rPr lang="es-ES" sz="1200" dirty="0" err="1">
                <a:hlinkClick r:id="rId8"/>
              </a:rPr>
              <a:t>We</a:t>
            </a:r>
            <a:r>
              <a:rPr lang="es-ES" sz="1200" dirty="0">
                <a:hlinkClick r:id="rId8"/>
              </a:rPr>
              <a:t> </a:t>
            </a:r>
            <a:r>
              <a:rPr lang="es-ES" sz="1200" dirty="0" err="1">
                <a:hlinkClick r:id="rId8"/>
              </a:rPr>
              <a:t>all</a:t>
            </a:r>
            <a:r>
              <a:rPr lang="es-ES" sz="1200" dirty="0">
                <a:hlinkClick r:id="rId8"/>
              </a:rPr>
              <a:t> </a:t>
            </a:r>
            <a:r>
              <a:rPr lang="es-ES" sz="1200" dirty="0" err="1">
                <a:hlinkClick r:id="rId8"/>
              </a:rPr>
              <a:t>different</a:t>
            </a:r>
            <a:r>
              <a:rPr lang="es-ES" sz="1200" dirty="0">
                <a:hlinkClick r:id="rId8"/>
              </a:rPr>
              <a:t>-</a:t>
            </a:r>
            <a:r>
              <a:rPr lang="en-US" dirty="0">
                <a:hlinkClick r:id="rId8"/>
              </a:rPr>
              <a:t> </a:t>
            </a:r>
            <a:r>
              <a:rPr lang="en-US" sz="1200" dirty="0">
                <a:hlinkClick r:id="rId8"/>
              </a:rPr>
              <a:t>and THAT'S AWESOME! | Cole </a:t>
            </a:r>
            <a:r>
              <a:rPr lang="en-US" sz="1200" dirty="0" err="1">
                <a:hlinkClick r:id="rId8"/>
              </a:rPr>
              <a:t>Blakeway</a:t>
            </a:r>
            <a:endParaRPr lang="en-US" sz="1200" dirty="0"/>
          </a:p>
          <a:p>
            <a:pPr marL="76200" indent="0">
              <a:buNone/>
            </a:pPr>
            <a:r>
              <a:rPr lang="es-ES" sz="1200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11</a:t>
            </a:fld>
            <a:endParaRPr lang="es-ES"/>
          </a:p>
        </p:txBody>
      </p:sp>
      <p:sp>
        <p:nvSpPr>
          <p:cNvPr id="5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6897557" y="2026560"/>
            <a:ext cx="1548447" cy="1486216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102436" y="2553056"/>
            <a:ext cx="1138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UNESCO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9E9B68-85A3-22C8-892F-2E2B7A7B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93554"/>
      </p:ext>
    </p:extLst>
  </p:cSld>
  <p:clrMapOvr>
    <a:masterClrMapping/>
  </p:clrMapOvr>
  <p:transition advTm="909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expertos hablan…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8922" y="993658"/>
            <a:ext cx="6348432" cy="3239700"/>
          </a:xfrm>
        </p:spPr>
        <p:txBody>
          <a:bodyPr/>
          <a:lstStyle/>
          <a:p>
            <a:r>
              <a:rPr lang="es-ES" sz="1500" dirty="0"/>
              <a:t>La educación Inclusiva es un </a:t>
            </a:r>
            <a:r>
              <a:rPr lang="es-ES" sz="1500" b="1" dirty="0"/>
              <a:t>derecho humano</a:t>
            </a:r>
            <a:r>
              <a:rPr lang="es-ES" sz="1500" dirty="0"/>
              <a:t>, es el derecho que tiene </a:t>
            </a:r>
            <a:r>
              <a:rPr lang="es-ES" sz="1500" b="1" dirty="0"/>
              <a:t>cualquier persona </a:t>
            </a:r>
            <a:r>
              <a:rPr lang="es-ES" sz="1500" dirty="0"/>
              <a:t>a recibir una </a:t>
            </a:r>
            <a:r>
              <a:rPr lang="es-ES" sz="1500" b="1" dirty="0"/>
              <a:t>educación</a:t>
            </a:r>
            <a:r>
              <a:rPr lang="es-ES" sz="1500" dirty="0"/>
              <a:t>, pero no sólo eso, sino a recibir una educación con sus </a:t>
            </a:r>
            <a:r>
              <a:rPr lang="es-ES" sz="1500" b="1" dirty="0"/>
              <a:t>iguales</a:t>
            </a:r>
            <a:r>
              <a:rPr lang="es-ES" sz="1500" dirty="0"/>
              <a:t> considerándose esa persona como </a:t>
            </a:r>
            <a:r>
              <a:rPr lang="es-ES" sz="1500" b="1" dirty="0"/>
              <a:t>un miembro más </a:t>
            </a:r>
            <a:r>
              <a:rPr lang="es-ES" sz="1500" dirty="0"/>
              <a:t>de la organización</a:t>
            </a:r>
          </a:p>
          <a:p>
            <a:endParaRPr lang="es-ES" sz="1500" dirty="0"/>
          </a:p>
          <a:p>
            <a:r>
              <a:rPr lang="es-ES" sz="1500" dirty="0"/>
              <a:t>La inclusión ha sido definida como la búsqueda interminable de respuestas efectivas a la diversidad estudiantil basada en la </a:t>
            </a:r>
            <a:r>
              <a:rPr lang="es-ES" sz="1500" b="1" dirty="0"/>
              <a:t>eliminación de barreras </a:t>
            </a:r>
            <a:r>
              <a:rPr lang="es-ES" sz="1500" dirty="0"/>
              <a:t>a la presencia, la participación y el logro de todos los estudiantes (</a:t>
            </a:r>
            <a:r>
              <a:rPr lang="es-ES" sz="1500" dirty="0" err="1"/>
              <a:t>Booth</a:t>
            </a:r>
            <a:r>
              <a:rPr lang="es-ES" sz="1500" dirty="0"/>
              <a:t> y </a:t>
            </a:r>
            <a:r>
              <a:rPr lang="es-ES" sz="1500" dirty="0" err="1"/>
              <a:t>Ainscow</a:t>
            </a:r>
            <a:r>
              <a:rPr lang="es-ES" sz="1500" dirty="0"/>
              <a:t>, 2015; UNESCO, 2016). La presencia se asocia con la posibilidad del alumnado de </a:t>
            </a:r>
            <a:r>
              <a:rPr lang="es-ES" sz="1500" b="1" dirty="0"/>
              <a:t>acceder y compartir espacios y enseñanzas comunes</a:t>
            </a:r>
            <a:r>
              <a:rPr lang="es-ES" sz="1500" dirty="0"/>
              <a:t>. La </a:t>
            </a:r>
            <a:r>
              <a:rPr lang="es-ES" sz="1500" b="1" dirty="0"/>
              <a:t>participación</a:t>
            </a:r>
            <a:r>
              <a:rPr lang="es-ES" sz="1500" dirty="0"/>
              <a:t> con la </a:t>
            </a:r>
            <a:r>
              <a:rPr lang="es-ES" sz="1500" b="1" dirty="0"/>
              <a:t>calidad</a:t>
            </a:r>
            <a:r>
              <a:rPr lang="es-ES" sz="1500" dirty="0"/>
              <a:t> de sus experiencias y su </a:t>
            </a:r>
            <a:r>
              <a:rPr lang="es-ES" sz="1500" b="1" dirty="0"/>
              <a:t>implicación</a:t>
            </a:r>
            <a:r>
              <a:rPr lang="es-ES" sz="1500" dirty="0"/>
              <a:t> en las estructuras educativas. Y el logro con sus resultados de aprendizaje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12</a:t>
            </a:fld>
            <a:endParaRPr lang="es-ES"/>
          </a:p>
        </p:txBody>
      </p:sp>
      <p:sp>
        <p:nvSpPr>
          <p:cNvPr id="7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166813" y="1115600"/>
            <a:ext cx="1548447" cy="121015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427114" y="1475369"/>
            <a:ext cx="113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 err="1">
                <a:solidFill>
                  <a:schemeClr val="lt1"/>
                </a:solidFill>
                <a:latin typeface="Raleway"/>
                <a:sym typeface="Raleway"/>
              </a:rPr>
              <a:t>Moriña</a:t>
            </a:r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 (2008, p,16)</a:t>
            </a:r>
          </a:p>
        </p:txBody>
      </p:sp>
      <p:sp>
        <p:nvSpPr>
          <p:cNvPr id="9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166813" y="2924522"/>
            <a:ext cx="1548447" cy="121015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427114" y="3284291"/>
            <a:ext cx="1138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Márquez et al., (2021, p,40)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7AAC2B-F222-1FA6-145E-31BE57082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42194"/>
      </p:ext>
    </p:extLst>
  </p:cSld>
  <p:clrMapOvr>
    <a:masterClrMapping/>
  </p:clrMapOvr>
  <p:transition advTm="12440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ctrTitle" idx="4294967295"/>
          </p:nvPr>
        </p:nvSpPr>
        <p:spPr>
          <a:xfrm>
            <a:off x="1648250" y="1847115"/>
            <a:ext cx="60507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Raleway"/>
                <a:ea typeface="Raleway"/>
                <a:cs typeface="Raleway"/>
                <a:sym typeface="Raleway"/>
              </a:rPr>
              <a:t>¿Ha cambiado vuestra conceptualización inicial sobre el término inclusión?</a:t>
            </a:r>
            <a:endParaRPr sz="40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D5B0D9-7CFE-D8EF-99E8-293B7D4E3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1798"/>
      </p:ext>
    </p:extLst>
  </p:cSld>
  <p:clrMapOvr>
    <a:masterClrMapping/>
  </p:clrMapOvr>
  <p:transition advTm="1653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1643400" y="1849275"/>
            <a:ext cx="5857200" cy="29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/>
              <a:t>¿Pensáis que es lo mismo inclusión e integración?</a:t>
            </a:r>
            <a:endParaRPr sz="3600" dirty="0"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571D72-DFD5-FD4F-B9DA-13BCA81EE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9186"/>
      </p:ext>
    </p:extLst>
  </p:cSld>
  <p:clrMapOvr>
    <a:masterClrMapping/>
  </p:clrMapOvr>
  <p:transition advTm="198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1501200" y="2931042"/>
            <a:ext cx="614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Ahora vamos con el segundo concepto esencial, la narrativa ¿por qué optamos por este término desde un enfoqu educativo inclusivo?</a:t>
            </a:r>
            <a:endParaRPr dirty="0"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DCEC65-122F-3CD9-FC6E-2D80D05DD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6168"/>
      </p:ext>
    </p:extLst>
  </p:cSld>
  <p:clrMapOvr>
    <a:masterClrMapping/>
  </p:clrMapOvr>
  <p:transition advTm="159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1643400" y="1849275"/>
            <a:ext cx="5857200" cy="29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sz="1800" dirty="0"/>
              <a:t>Porque “enfatizar la </a:t>
            </a:r>
            <a:r>
              <a:rPr lang="es-ES" sz="1800" b="1" dirty="0"/>
              <a:t>perspectiva</a:t>
            </a:r>
            <a:r>
              <a:rPr lang="es-ES" sz="1800" dirty="0"/>
              <a:t> del alumnado desde una </a:t>
            </a:r>
            <a:r>
              <a:rPr lang="es-ES" sz="1800" b="1" dirty="0"/>
              <a:t>postura reflexiva y comprensiva</a:t>
            </a:r>
            <a:r>
              <a:rPr lang="es-ES" sz="1800" dirty="0"/>
              <a:t> sobre su propia experiencia, hechos, circunstancias y momentos que le llevan a tomar determinadas decisiones y/o actuaciones” (</a:t>
            </a:r>
            <a:r>
              <a:rPr lang="es-ES" sz="1800" dirty="0" err="1"/>
              <a:t>Cotán</a:t>
            </a:r>
            <a:r>
              <a:rPr lang="es-ES" sz="1800" dirty="0"/>
              <a:t> y Ruiz-Bejarano, 2021, p.1254).</a:t>
            </a:r>
            <a:endParaRPr sz="1800" dirty="0">
              <a:solidFill>
                <a:srgbClr val="FFFFFF"/>
              </a:solidFill>
              <a:latin typeface="Raleway"/>
              <a:cs typeface="Arial"/>
              <a:sym typeface="Arial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A71F79-EEC5-2708-5FC1-C193DDA54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99092"/>
      </p:ext>
    </p:extLst>
  </p:cSld>
  <p:clrMapOvr>
    <a:masterClrMapping/>
  </p:clrMapOvr>
  <p:transition advTm="248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/>
              <a:t>Los expertos hablan…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87650" y="788794"/>
            <a:ext cx="7578300" cy="5560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00" b="1" dirty="0">
                <a:solidFill>
                  <a:schemeClr val="bg1"/>
                </a:solidFill>
              </a:rPr>
              <a:t>Este método nos permite…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87650" y="1454137"/>
            <a:ext cx="7578300" cy="5560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000" dirty="0">
                <a:solidFill>
                  <a:schemeClr val="bg1"/>
                </a:solidFill>
              </a:rPr>
              <a:t>Analizar las </a:t>
            </a:r>
            <a:r>
              <a:rPr lang="es-ES" sz="2000" b="1" dirty="0">
                <a:solidFill>
                  <a:schemeClr val="bg1"/>
                </a:solidFill>
              </a:rPr>
              <a:t>narraciones de una persona </a:t>
            </a:r>
            <a:r>
              <a:rPr lang="es-ES" sz="2000" dirty="0">
                <a:solidFill>
                  <a:schemeClr val="bg1"/>
                </a:solidFill>
              </a:rPr>
              <a:t>sobre su vida o momentos concretos de la misma, haciendo especial énfasis en la </a:t>
            </a:r>
            <a:r>
              <a:rPr lang="es-ES" sz="2000" b="1" dirty="0">
                <a:solidFill>
                  <a:schemeClr val="bg1"/>
                </a:solidFill>
              </a:rPr>
              <a:t>re-construcción</a:t>
            </a:r>
            <a:r>
              <a:rPr lang="es-ES" sz="2000" dirty="0">
                <a:solidFill>
                  <a:schemeClr val="bg1"/>
                </a:solidFill>
              </a:rPr>
              <a:t> de la historia y su </a:t>
            </a:r>
            <a:r>
              <a:rPr lang="es-ES" sz="2000" b="1" dirty="0">
                <a:solidFill>
                  <a:schemeClr val="bg1"/>
                </a:solidFill>
              </a:rPr>
              <a:t>significatividad</a:t>
            </a:r>
            <a:r>
              <a:rPr lang="es-ES" sz="2000" dirty="0">
                <a:solidFill>
                  <a:schemeClr val="bg1"/>
                </a:solidFill>
              </a:rPr>
              <a:t>. A través de las narrativas se pueden establecer </a:t>
            </a:r>
            <a:r>
              <a:rPr lang="es-ES" sz="2000" b="1" dirty="0">
                <a:solidFill>
                  <a:schemeClr val="bg1"/>
                </a:solidFill>
              </a:rPr>
              <a:t>contextualizaciones</a:t>
            </a:r>
            <a:r>
              <a:rPr lang="es-ES" sz="2000" dirty="0">
                <a:solidFill>
                  <a:schemeClr val="bg1"/>
                </a:solidFill>
              </a:rPr>
              <a:t> en un tiempo y espacio determinado, que permiten </a:t>
            </a:r>
            <a:r>
              <a:rPr lang="es-ES" sz="2000" b="1" dirty="0">
                <a:solidFill>
                  <a:schemeClr val="bg1"/>
                </a:solidFill>
              </a:rPr>
              <a:t>revivir</a:t>
            </a:r>
            <a:r>
              <a:rPr lang="es-ES" sz="2000" dirty="0">
                <a:solidFill>
                  <a:schemeClr val="bg1"/>
                </a:solidFill>
              </a:rPr>
              <a:t>, analizar e incluso situarse ante tales </a:t>
            </a:r>
            <a:r>
              <a:rPr lang="es-ES" sz="2000" b="1" dirty="0">
                <a:solidFill>
                  <a:schemeClr val="bg1"/>
                </a:solidFill>
              </a:rPr>
              <a:t>circunstancias</a:t>
            </a:r>
            <a:r>
              <a:rPr lang="es-ES" sz="2000" dirty="0">
                <a:solidFill>
                  <a:schemeClr val="bg1"/>
                </a:solidFill>
              </a:rPr>
              <a:t> y </a:t>
            </a:r>
            <a:r>
              <a:rPr lang="es-ES" sz="2000" b="1" dirty="0">
                <a:solidFill>
                  <a:schemeClr val="bg1"/>
                </a:solidFill>
              </a:rPr>
              <a:t>razonar</a:t>
            </a:r>
            <a:r>
              <a:rPr lang="es-ES" sz="2000" dirty="0">
                <a:solidFill>
                  <a:schemeClr val="bg1"/>
                </a:solidFill>
              </a:rPr>
              <a:t> su comportamiento en ese determinado momento. 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DDFC37-2633-0077-E2C5-D48F5D707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16639"/>
      </p:ext>
    </p:extLst>
  </p:cSld>
  <p:clrMapOvr>
    <a:masterClrMapping/>
  </p:clrMapOvr>
  <p:transition advTm="664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782850" y="391519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 uso en educación permite…</a:t>
            </a:r>
            <a:endParaRPr dirty="0"/>
          </a:p>
        </p:txBody>
      </p:sp>
      <p:sp>
        <p:nvSpPr>
          <p:cNvPr id="131" name="Google Shape;131;p22"/>
          <p:cNvSpPr/>
          <p:nvPr/>
        </p:nvSpPr>
        <p:spPr>
          <a:xfrm>
            <a:off x="3460029" y="1710525"/>
            <a:ext cx="2193300" cy="2179800"/>
          </a:xfrm>
          <a:prstGeom prst="ellipse">
            <a:avLst/>
          </a:prstGeom>
          <a:solidFill>
            <a:srgbClr val="021526">
              <a:alpha val="1500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Reflexionar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1481600" y="1710525"/>
            <a:ext cx="2193300" cy="2179800"/>
          </a:xfrm>
          <a:prstGeom prst="ellipse">
            <a:avLst/>
          </a:prstGeom>
          <a:solidFill>
            <a:srgbClr val="021526">
              <a:alpha val="1500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Comprender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" name="Google Shape;133;p22"/>
          <p:cNvSpPr/>
          <p:nvPr/>
        </p:nvSpPr>
        <p:spPr>
          <a:xfrm>
            <a:off x="5469132" y="1710525"/>
            <a:ext cx="2193300" cy="2179800"/>
          </a:xfrm>
          <a:prstGeom prst="ellipse">
            <a:avLst/>
          </a:prstGeom>
          <a:solidFill>
            <a:srgbClr val="021526">
              <a:alpha val="1500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Transferir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7" name="Google Shape;130;p22"/>
          <p:cNvSpPr txBox="1">
            <a:spLocks/>
          </p:cNvSpPr>
          <p:nvPr/>
        </p:nvSpPr>
        <p:spPr>
          <a:xfrm>
            <a:off x="835859" y="3764048"/>
            <a:ext cx="75783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r>
              <a:rPr lang="es-ES" dirty="0"/>
              <a:t>…el conocimiento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BE40BC-862C-FD59-C10F-8FE7F2E569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248163"/>
      </p:ext>
    </p:extLst>
  </p:cSld>
  <p:clrMapOvr>
    <a:masterClrMapping/>
  </p:clrMapOvr>
  <p:transition advTm="3405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1" grpId="0" animBg="1"/>
      <p:bldP spid="132" grpId="0" animBg="1"/>
      <p:bldP spid="1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Pero, ¿por qué es importante trabajarla en el aula?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68922" y="993658"/>
            <a:ext cx="6348432" cy="3239700"/>
          </a:xfrm>
        </p:spPr>
        <p:txBody>
          <a:bodyPr/>
          <a:lstStyle/>
          <a:p>
            <a:pPr marL="76200" indent="0">
              <a:buNone/>
            </a:pPr>
            <a:r>
              <a:rPr lang="es-ES" sz="1600" dirty="0"/>
              <a:t>Las narraciones pedagógicas hacen posible la </a:t>
            </a:r>
            <a:r>
              <a:rPr lang="es-ES" sz="1600" b="1" dirty="0"/>
              <a:t>identificación</a:t>
            </a:r>
            <a:r>
              <a:rPr lang="es-ES" sz="1600" dirty="0"/>
              <a:t> de las </a:t>
            </a:r>
            <a:r>
              <a:rPr lang="es-ES" sz="1600" b="1" dirty="0"/>
              <a:t>experiencias escolares y socioeducativas </a:t>
            </a:r>
            <a:r>
              <a:rPr lang="es-ES" sz="1600" dirty="0"/>
              <a:t>del alumnado (</a:t>
            </a:r>
            <a:r>
              <a:rPr lang="es-ES" sz="1600" dirty="0" err="1"/>
              <a:t>Alliaud</a:t>
            </a:r>
            <a:r>
              <a:rPr lang="es-ES" sz="1600" dirty="0"/>
              <a:t> y Suárez, 2011) desde un ejercicio </a:t>
            </a:r>
            <a:r>
              <a:rPr lang="es-ES" sz="1600" b="1" dirty="0"/>
              <a:t>reflexivo y expositivo</a:t>
            </a:r>
            <a:r>
              <a:rPr lang="es-ES" sz="1600" dirty="0"/>
              <a:t>, a la vez que </a:t>
            </a:r>
            <a:r>
              <a:rPr lang="es-ES" sz="1600" b="1" dirty="0"/>
              <a:t>transforma el contenido del aprendizaje</a:t>
            </a:r>
            <a:r>
              <a:rPr lang="es-ES" sz="1600" dirty="0"/>
              <a:t>. Esto permite </a:t>
            </a:r>
            <a:r>
              <a:rPr lang="es-ES" sz="1600" b="1" dirty="0"/>
              <a:t>situar</a:t>
            </a:r>
            <a:r>
              <a:rPr lang="es-ES" sz="1600" dirty="0"/>
              <a:t> </a:t>
            </a:r>
            <a:r>
              <a:rPr lang="es-ES" sz="1600" b="1" dirty="0"/>
              <a:t>al alumnado </a:t>
            </a:r>
            <a:r>
              <a:rPr lang="es-ES" sz="1600" dirty="0"/>
              <a:t>en </a:t>
            </a:r>
            <a:r>
              <a:rPr lang="es-ES" sz="1600" b="1" dirty="0"/>
              <a:t>un espacio protagonista</a:t>
            </a:r>
            <a:r>
              <a:rPr lang="es-ES" sz="1600" dirty="0"/>
              <a:t> de </a:t>
            </a:r>
            <a:r>
              <a:rPr lang="es-ES" sz="1600" b="1" dirty="0"/>
              <a:t>construcción</a:t>
            </a:r>
            <a:r>
              <a:rPr lang="es-ES" sz="1600" dirty="0"/>
              <a:t> del aprendizaje y </a:t>
            </a:r>
            <a:r>
              <a:rPr lang="es-ES" sz="1600" b="1" dirty="0"/>
              <a:t>analizar</a:t>
            </a:r>
            <a:r>
              <a:rPr lang="es-ES" sz="1600" dirty="0"/>
              <a:t> sus experiencias escolares pasadas con los contenidos enseñados en el aula, así como arrojar una mirada sobre cómo le gustaría proyectarlo en su quehacer profesional docente</a:t>
            </a:r>
            <a:endParaRPr lang="es-ES" sz="15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19</a:t>
            </a:fld>
            <a:endParaRPr lang="es-ES"/>
          </a:p>
        </p:txBody>
      </p:sp>
      <p:sp>
        <p:nvSpPr>
          <p:cNvPr id="7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3068915" y="3461235"/>
            <a:ext cx="2854808" cy="1382435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3340054" y="3743147"/>
            <a:ext cx="243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El alumno puede conectar la teoría, con su experiencia y la práctica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57EFA3-3B18-9556-F464-753EBFB75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53328"/>
      </p:ext>
    </p:extLst>
  </p:cSld>
  <p:clrMapOvr>
    <a:masterClrMapping/>
  </p:clrMapOvr>
  <p:transition advTm="6535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 idx="4294967295"/>
          </p:nvPr>
        </p:nvSpPr>
        <p:spPr>
          <a:xfrm>
            <a:off x="685800" y="440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/>
              <a:t>Comencemos</a:t>
            </a:r>
            <a:r>
              <a:rPr lang="en" sz="3000" dirty="0"/>
              <a:t>…</a:t>
            </a:r>
            <a:endParaRPr sz="3000"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4294967295"/>
          </p:nvPr>
        </p:nvSpPr>
        <p:spPr>
          <a:xfrm>
            <a:off x="639292" y="1363598"/>
            <a:ext cx="7772400" cy="29088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just">
              <a:buNone/>
            </a:pPr>
            <a:r>
              <a:rPr lang="es-ES" sz="1800" dirty="0"/>
              <a:t>A lo largo de esta asignatura, hemos visto la importancia de la colaboración familia-escuela y cómo esta beneficia al aprendizaje, rendimiento académico y a la experiencia escolar del alumnado. Por eso, ahora nos toca hacer un poco de análisis de nuestra propia experiencia y recordar (y, por supuesto, reflexionar) cómo nuestros padres, madres, hermanos y otras figuras familiares, colaboraron con nuestros colegios. Intentad recordar cuándo colaboraron, porqué, en qué y, para nosotros, si fue importante o no. También, iros a aquel niño/a de ese momento y evocar vuestros sentimientos ante ese momento.</a:t>
            </a:r>
            <a:endParaRPr sz="1800"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96904-34C8-BB52-E07A-F0FCC799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14062"/>
      </p:ext>
    </p:extLst>
  </p:cSld>
  <p:clrMapOvr>
    <a:masterClrMapping/>
  </p:clrMapOvr>
  <p:transition advTm="1122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41" name="Google Shape;341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343;p38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344" name="Google Shape;344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46" name="Google Shape;346;p38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347" name="Google Shape;347;p3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49" name="Google Shape;349;p38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350" name="Google Shape;350;p38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52" name="Google Shape;352;p38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353" name="Google Shape;353;p38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54" name="Google Shape;354;p38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6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55" name="Google Shape;355;p38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356" name="Google Shape;356;p3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57" name="Google Shape;357;p3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58" name="Google Shape;358;p38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359" name="Google Shape;359;p3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60" name="Google Shape;360;p3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61" name="Google Shape;361;p38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Port-folios</a:t>
            </a:r>
          </a:p>
        </p:txBody>
      </p:sp>
      <p:sp>
        <p:nvSpPr>
          <p:cNvPr id="362" name="Google Shape;362;p38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Relatos de experiencias de aprendizajes y narrativas digitales</a:t>
            </a:r>
          </a:p>
        </p:txBody>
      </p:sp>
      <p:sp>
        <p:nvSpPr>
          <p:cNvPr id="363" name="Google Shape;363;p38"/>
          <p:cNvSpPr txBox="1"/>
          <p:nvPr/>
        </p:nvSpPr>
        <p:spPr>
          <a:xfrm>
            <a:off x="5326139" y="1156100"/>
            <a:ext cx="15546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Narrativas escritas</a:t>
            </a:r>
          </a:p>
        </p:txBody>
      </p:sp>
      <p:sp>
        <p:nvSpPr>
          <p:cNvPr id="364" name="Google Shape;364;p38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Diarios reflexivos</a:t>
            </a:r>
          </a:p>
        </p:txBody>
      </p:sp>
      <p:sp>
        <p:nvSpPr>
          <p:cNvPr id="365" name="Google Shape;365;p38"/>
          <p:cNvSpPr txBox="1"/>
          <p:nvPr/>
        </p:nvSpPr>
        <p:spPr>
          <a:xfrm>
            <a:off x="4361574" y="4074700"/>
            <a:ext cx="139623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Recursos audiovisuales</a:t>
            </a:r>
            <a:endParaRPr lang="es-ES" sz="900" b="1" dirty="0">
              <a:solidFill>
                <a:schemeClr val="bg1"/>
              </a:solidFill>
              <a:latin typeface="Oxygen" panose="020B0604020202020204" charset="0"/>
              <a:sym typeface="Wingdings" panose="05000000000000000000" pitchFamily="2" charset="2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6416566" y="4063600"/>
            <a:ext cx="144254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Recursos visuales</a:t>
            </a:r>
          </a:p>
        </p:txBody>
      </p:sp>
      <p:sp>
        <p:nvSpPr>
          <p:cNvPr id="30" name="Google Shape;339;p38"/>
          <p:cNvSpPr txBox="1">
            <a:spLocks/>
          </p:cNvSpPr>
          <p:nvPr/>
        </p:nvSpPr>
        <p:spPr>
          <a:xfrm>
            <a:off x="447495" y="47050"/>
            <a:ext cx="75783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omemade Apple"/>
              <a:buNone/>
              <a:defRPr sz="1400" b="0" i="0" u="none" strike="noStrike" cap="non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r>
              <a:rPr lang="es-ES" dirty="0"/>
              <a:t>Opciones para trabajar la narrativa del alumnado en el aula (</a:t>
            </a:r>
            <a:r>
              <a:rPr lang="es-ES" dirty="0" err="1"/>
              <a:t>Cotán</a:t>
            </a:r>
            <a:r>
              <a:rPr lang="es-ES" dirty="0"/>
              <a:t> y Ruiz-Bejarano, 2021)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60F326-221D-0600-DC9A-29FC4EC170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888733"/>
      </p:ext>
    </p:extLst>
  </p:cSld>
  <p:clrMapOvr>
    <a:masterClrMapping/>
  </p:clrMapOvr>
  <p:transition advTm="4311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1" grpId="0"/>
      <p:bldP spid="362" grpId="0"/>
      <p:bldP spid="363" grpId="0"/>
      <p:bldP spid="364" grpId="0"/>
      <p:bldP spid="365" grpId="0"/>
      <p:bldP spid="3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ctrTitle" idx="4294967295"/>
          </p:nvPr>
        </p:nvSpPr>
        <p:spPr>
          <a:xfrm>
            <a:off x="1648250" y="1847115"/>
            <a:ext cx="60507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Raleway"/>
                <a:ea typeface="Raleway"/>
                <a:cs typeface="Raleway"/>
                <a:sym typeface="Raleway"/>
              </a:rPr>
              <a:t>¿Qué tiene que ver la narrativa con la inclusión?</a:t>
            </a:r>
            <a:endParaRPr sz="40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8CECC8-A2F4-E897-DDCC-7737C407C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25638"/>
      </p:ext>
    </p:extLst>
  </p:cSld>
  <p:clrMapOvr>
    <a:masterClrMapping/>
  </p:clrMapOvr>
  <p:transition advTm="533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 dirty="0"/>
          </a:p>
        </p:txBody>
      </p:sp>
      <p:sp>
        <p:nvSpPr>
          <p:cNvPr id="380" name="Google Shape;380;p40"/>
          <p:cNvSpPr/>
          <p:nvPr/>
        </p:nvSpPr>
        <p:spPr>
          <a:xfrm>
            <a:off x="233710" y="1378983"/>
            <a:ext cx="4064700" cy="1584600"/>
          </a:xfrm>
          <a:prstGeom prst="rect">
            <a:avLst/>
          </a:prstGeom>
          <a:solidFill>
            <a:srgbClr val="021526">
              <a:alpha val="15000"/>
            </a:srgbClr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endParaRPr sz="12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1200" dirty="0">
                <a:solidFill>
                  <a:schemeClr val="bg1"/>
                </a:solidFill>
                <a:latin typeface="Raleway"/>
              </a:rPr>
              <a:t>Sitúa al </a:t>
            </a:r>
            <a:r>
              <a:rPr lang="es-ES" sz="1200" b="1" dirty="0">
                <a:solidFill>
                  <a:schemeClr val="bg1"/>
                </a:solidFill>
                <a:latin typeface="Raleway"/>
              </a:rPr>
              <a:t>alumnado</a:t>
            </a:r>
            <a:r>
              <a:rPr lang="es-ES" sz="1200" dirty="0">
                <a:solidFill>
                  <a:schemeClr val="bg1"/>
                </a:solidFill>
                <a:latin typeface="Raleway"/>
              </a:rPr>
              <a:t> en una situación </a:t>
            </a:r>
            <a:r>
              <a:rPr lang="es-ES" sz="1200" b="1" dirty="0">
                <a:solidFill>
                  <a:schemeClr val="bg1"/>
                </a:solidFill>
                <a:latin typeface="Raleway"/>
              </a:rPr>
              <a:t>protagonista</a:t>
            </a:r>
            <a:r>
              <a:rPr lang="es-ES" sz="1200" dirty="0">
                <a:solidFill>
                  <a:schemeClr val="bg1"/>
                </a:solidFill>
                <a:latin typeface="Raleway"/>
              </a:rPr>
              <a:t> ante su </a:t>
            </a:r>
            <a:r>
              <a:rPr lang="es-ES" sz="1200" b="1" dirty="0">
                <a:solidFill>
                  <a:schemeClr val="bg1"/>
                </a:solidFill>
                <a:latin typeface="Raleway"/>
              </a:rPr>
              <a:t>aprendizaje. </a:t>
            </a:r>
            <a:r>
              <a:rPr lang="es-ES" sz="1200" dirty="0">
                <a:solidFill>
                  <a:schemeClr val="bg1"/>
                </a:solidFill>
              </a:rPr>
              <a:t>Este tipo de estrategia metodológica estimula la motivación del alumnado, le hace partícipe y genera un aprendizaje significativo, accesible y relevante.</a:t>
            </a:r>
            <a:endParaRPr lang="es-ES" sz="1200" b="1" dirty="0">
              <a:solidFill>
                <a:schemeClr val="bg1"/>
              </a:solidFill>
              <a:latin typeface="Raleway"/>
            </a:endParaRPr>
          </a:p>
        </p:txBody>
      </p:sp>
      <p:sp>
        <p:nvSpPr>
          <p:cNvPr id="381" name="Google Shape;381;p40"/>
          <p:cNvSpPr/>
          <p:nvPr/>
        </p:nvSpPr>
        <p:spPr>
          <a:xfrm>
            <a:off x="4664148" y="1363400"/>
            <a:ext cx="4064700" cy="1584600"/>
          </a:xfrm>
          <a:prstGeom prst="rect">
            <a:avLst/>
          </a:prstGeom>
          <a:solidFill>
            <a:srgbClr val="021526">
              <a:alpha val="15000"/>
            </a:srgbClr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</a:t>
            </a:r>
            <a:endParaRPr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indent="0" algn="r">
              <a:spcBef>
                <a:spcPts val="800"/>
              </a:spcBef>
              <a:spcAft>
                <a:spcPts val="800"/>
              </a:spcAft>
              <a:buNone/>
            </a:pPr>
            <a:r>
              <a:rPr lang="es-ES" sz="1200" dirty="0">
                <a:solidFill>
                  <a:schemeClr val="bg1"/>
                </a:solidFill>
              </a:rPr>
              <a:t>Trabajar </a:t>
            </a:r>
            <a:r>
              <a:rPr lang="es-ES" sz="1200" b="1" dirty="0">
                <a:solidFill>
                  <a:schemeClr val="bg1"/>
                </a:solidFill>
              </a:rPr>
              <a:t>desde</a:t>
            </a:r>
            <a:r>
              <a:rPr lang="es-ES" sz="1200" dirty="0">
                <a:solidFill>
                  <a:schemeClr val="bg1"/>
                </a:solidFill>
              </a:rPr>
              <a:t> y </a:t>
            </a:r>
            <a:r>
              <a:rPr lang="es-ES" sz="1200" b="1" dirty="0">
                <a:solidFill>
                  <a:schemeClr val="bg1"/>
                </a:solidFill>
              </a:rPr>
              <a:t>con</a:t>
            </a:r>
            <a:r>
              <a:rPr lang="es-ES" sz="1200" dirty="0">
                <a:solidFill>
                  <a:schemeClr val="bg1"/>
                </a:solidFill>
              </a:rPr>
              <a:t> las </a:t>
            </a:r>
            <a:r>
              <a:rPr lang="es-ES" sz="1200" b="1" dirty="0">
                <a:solidFill>
                  <a:schemeClr val="bg1"/>
                </a:solidFill>
              </a:rPr>
              <a:t>narrativas</a:t>
            </a:r>
            <a:r>
              <a:rPr lang="es-ES" sz="1200" dirty="0">
                <a:solidFill>
                  <a:schemeClr val="bg1"/>
                </a:solidFill>
              </a:rPr>
              <a:t> del alumnado supone </a:t>
            </a:r>
            <a:r>
              <a:rPr lang="es-ES" sz="1200" b="1" dirty="0">
                <a:solidFill>
                  <a:schemeClr val="bg1"/>
                </a:solidFill>
              </a:rPr>
              <a:t>generar procesos de identidad </a:t>
            </a:r>
            <a:r>
              <a:rPr lang="es-ES" sz="1200" dirty="0">
                <a:solidFill>
                  <a:schemeClr val="bg1"/>
                </a:solidFill>
              </a:rPr>
              <a:t>colectiva e individual</a:t>
            </a:r>
            <a:endParaRPr lang="es-ES" sz="1200" dirty="0">
              <a:solidFill>
                <a:schemeClr val="bg1"/>
              </a:solidFill>
              <a:latin typeface="Raleway"/>
            </a:endParaRPr>
          </a:p>
        </p:txBody>
      </p:sp>
      <p:sp>
        <p:nvSpPr>
          <p:cNvPr id="382" name="Google Shape;382;p40"/>
          <p:cNvSpPr/>
          <p:nvPr/>
        </p:nvSpPr>
        <p:spPr>
          <a:xfrm>
            <a:off x="233710" y="3237299"/>
            <a:ext cx="4064700" cy="1584600"/>
          </a:xfrm>
          <a:prstGeom prst="rect">
            <a:avLst/>
          </a:prstGeom>
          <a:solidFill>
            <a:srgbClr val="021526">
              <a:alpha val="15000"/>
            </a:srgbClr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-ES" sz="1200" b="1" dirty="0">
                <a:solidFill>
                  <a:schemeClr val="bg1"/>
                </a:solidFill>
              </a:rPr>
              <a:t>Mejora</a:t>
            </a:r>
            <a:r>
              <a:rPr lang="es-ES" sz="1200" dirty="0">
                <a:solidFill>
                  <a:schemeClr val="bg1"/>
                </a:solidFill>
              </a:rPr>
              <a:t> el clima del aula, permite convertir el aula en un </a:t>
            </a:r>
            <a:r>
              <a:rPr lang="es-ES" sz="1200" b="1" dirty="0">
                <a:solidFill>
                  <a:schemeClr val="bg1"/>
                </a:solidFill>
              </a:rPr>
              <a:t>entorno </a:t>
            </a:r>
            <a:r>
              <a:rPr lang="es-ES" sz="1200" dirty="0">
                <a:solidFill>
                  <a:schemeClr val="bg1"/>
                </a:solidFill>
              </a:rPr>
              <a:t>propicio para el </a:t>
            </a:r>
            <a:r>
              <a:rPr lang="es-ES" sz="1200" b="1" dirty="0">
                <a:solidFill>
                  <a:schemeClr val="bg1"/>
                </a:solidFill>
              </a:rPr>
              <a:t>debate</a:t>
            </a:r>
            <a:r>
              <a:rPr lang="es-ES" sz="1200" dirty="0">
                <a:solidFill>
                  <a:schemeClr val="bg1"/>
                </a:solidFill>
              </a:rPr>
              <a:t> y </a:t>
            </a:r>
            <a:r>
              <a:rPr lang="es-ES" sz="1200" b="1" dirty="0">
                <a:solidFill>
                  <a:schemeClr val="bg1"/>
                </a:solidFill>
              </a:rPr>
              <a:t>reflexión</a:t>
            </a:r>
            <a:r>
              <a:rPr lang="es-ES" sz="1200" dirty="0">
                <a:solidFill>
                  <a:schemeClr val="bg1"/>
                </a:solidFill>
              </a:rPr>
              <a:t> y se convierte en una herramienta de </a:t>
            </a:r>
            <a:r>
              <a:rPr lang="es-ES" sz="1200" b="1" dirty="0" err="1">
                <a:solidFill>
                  <a:schemeClr val="bg1"/>
                </a:solidFill>
              </a:rPr>
              <a:t>feedback</a:t>
            </a:r>
            <a:r>
              <a:rPr lang="es-ES" sz="1200" dirty="0">
                <a:solidFill>
                  <a:schemeClr val="bg1"/>
                </a:solidFill>
              </a:rPr>
              <a:t> para el docente</a:t>
            </a:r>
          </a:p>
          <a:p>
            <a:pPr lvl="0">
              <a:buClr>
                <a:schemeClr val="dk1"/>
              </a:buClr>
              <a:buSzPts val="1100"/>
            </a:pPr>
            <a:endParaRPr lang="en" sz="12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>
              <a:buClr>
                <a:schemeClr val="dk1"/>
              </a:buClr>
              <a:buSzPts val="1100"/>
            </a:pPr>
            <a:endParaRPr lang="en" sz="12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>
              <a:buClr>
                <a:schemeClr val="dk1"/>
              </a:buClr>
              <a:buSzPts val="1100"/>
            </a:pPr>
            <a:endParaRPr lang="en" sz="12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" sz="12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endParaRPr sz="1200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40"/>
          <p:cNvSpPr/>
          <p:nvPr/>
        </p:nvSpPr>
        <p:spPr>
          <a:xfrm>
            <a:off x="4664148" y="3298643"/>
            <a:ext cx="4064700" cy="1584600"/>
          </a:xfrm>
          <a:prstGeom prst="rect">
            <a:avLst/>
          </a:prstGeom>
          <a:solidFill>
            <a:srgbClr val="021526">
              <a:alpha val="15000"/>
            </a:srgbClr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ES" sz="1200" dirty="0">
                <a:solidFill>
                  <a:schemeClr val="bg1"/>
                </a:solidFill>
              </a:rPr>
              <a:t>Trabajar </a:t>
            </a:r>
            <a:r>
              <a:rPr lang="es-ES" sz="1200" b="1" dirty="0">
                <a:solidFill>
                  <a:schemeClr val="bg1"/>
                </a:solidFill>
              </a:rPr>
              <a:t>desde y con las narrativas del alumnado</a:t>
            </a:r>
            <a:r>
              <a:rPr lang="es-ES" sz="1200" dirty="0">
                <a:solidFill>
                  <a:schemeClr val="bg1"/>
                </a:solidFill>
              </a:rPr>
              <a:t> permite </a:t>
            </a:r>
            <a:r>
              <a:rPr lang="es-ES" sz="1200" b="1" dirty="0">
                <a:solidFill>
                  <a:schemeClr val="bg1"/>
                </a:solidFill>
              </a:rPr>
              <a:t>generar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relaciones</a:t>
            </a:r>
            <a:r>
              <a:rPr lang="es-ES" sz="1200" dirty="0">
                <a:solidFill>
                  <a:schemeClr val="bg1"/>
                </a:solidFill>
              </a:rPr>
              <a:t> entre sus </a:t>
            </a:r>
            <a:r>
              <a:rPr lang="es-ES" sz="1200" b="1" dirty="0">
                <a:solidFill>
                  <a:schemeClr val="bg1"/>
                </a:solidFill>
              </a:rPr>
              <a:t>experiencias y el currículo y/o contenido </a:t>
            </a:r>
            <a:r>
              <a:rPr lang="es-ES" sz="1200" dirty="0">
                <a:solidFill>
                  <a:schemeClr val="bg1"/>
                </a:solidFill>
              </a:rPr>
              <a:t>de la materia, siendo esencial para el desarrollo de un </a:t>
            </a:r>
            <a:r>
              <a:rPr lang="es-ES" sz="1200" b="1" dirty="0">
                <a:solidFill>
                  <a:schemeClr val="bg1"/>
                </a:solidFill>
              </a:rPr>
              <a:t>aprendizaje significativo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</a:t>
            </a:r>
            <a:endParaRPr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40"/>
          <p:cNvSpPr/>
          <p:nvPr/>
        </p:nvSpPr>
        <p:spPr>
          <a:xfrm>
            <a:off x="3285625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/>
          <p:nvPr/>
        </p:nvSpPr>
        <p:spPr>
          <a:xfrm rot="5400000">
            <a:off x="3459879" y="1738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0"/>
          <p:cNvSpPr/>
          <p:nvPr/>
        </p:nvSpPr>
        <p:spPr>
          <a:xfrm rot="10800000">
            <a:off x="3459879" y="1914006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0"/>
          <p:cNvSpPr/>
          <p:nvPr/>
        </p:nvSpPr>
        <p:spPr>
          <a:xfrm rot="-5400000">
            <a:off x="3285625" y="1914006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0"/>
          <p:cNvSpPr/>
          <p:nvPr/>
        </p:nvSpPr>
        <p:spPr>
          <a:xfrm>
            <a:off x="3842100" y="2242577"/>
            <a:ext cx="346481" cy="446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aleway"/>
              </a:rPr>
              <a:t>A</a:t>
            </a:r>
            <a:endParaRPr b="1" i="0" dirty="0">
              <a:ln>
                <a:noFill/>
              </a:ln>
              <a:solidFill>
                <a:schemeClr val="lt1"/>
              </a:solidFill>
              <a:latin typeface="Raleway"/>
            </a:endParaRPr>
          </a:p>
        </p:txBody>
      </p:sp>
      <p:sp>
        <p:nvSpPr>
          <p:cNvPr id="389" name="Google Shape;389;p40"/>
          <p:cNvSpPr/>
          <p:nvPr/>
        </p:nvSpPr>
        <p:spPr>
          <a:xfrm>
            <a:off x="4971978" y="2250297"/>
            <a:ext cx="365009" cy="4384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aleway"/>
              </a:rPr>
              <a:t>B</a:t>
            </a:r>
            <a:endParaRPr b="1" i="0" dirty="0">
              <a:ln>
                <a:noFill/>
              </a:ln>
              <a:solidFill>
                <a:schemeClr val="lt1"/>
              </a:solidFill>
              <a:latin typeface="Raleway"/>
            </a:endParaRPr>
          </a:p>
        </p:txBody>
      </p:sp>
      <p:sp>
        <p:nvSpPr>
          <p:cNvPr id="390" name="Google Shape;390;p40"/>
          <p:cNvSpPr/>
          <p:nvPr/>
        </p:nvSpPr>
        <p:spPr>
          <a:xfrm>
            <a:off x="3807513" y="3348952"/>
            <a:ext cx="428005" cy="4446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aleway"/>
              </a:rPr>
              <a:t>C</a:t>
            </a:r>
            <a:endParaRPr b="1" i="0" dirty="0">
              <a:ln>
                <a:noFill/>
              </a:ln>
              <a:solidFill>
                <a:schemeClr val="lt1"/>
              </a:solidFill>
              <a:latin typeface="Raleway"/>
            </a:endParaRPr>
          </a:p>
        </p:txBody>
      </p:sp>
      <p:sp>
        <p:nvSpPr>
          <p:cNvPr id="391" name="Google Shape;391;p40"/>
          <p:cNvSpPr/>
          <p:nvPr/>
        </p:nvSpPr>
        <p:spPr>
          <a:xfrm>
            <a:off x="4971979" y="3356672"/>
            <a:ext cx="365009" cy="43849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aleway"/>
              </a:rPr>
              <a:t>D</a:t>
            </a:r>
            <a:endParaRPr b="1" i="0" dirty="0">
              <a:ln>
                <a:noFill/>
              </a:ln>
              <a:solidFill>
                <a:schemeClr val="lt1"/>
              </a:solidFill>
              <a:latin typeface="Raleway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F95790-497E-09D8-65CB-71A68B50B4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139589"/>
      </p:ext>
    </p:extLst>
  </p:cSld>
  <p:clrMapOvr>
    <a:masterClrMapping/>
  </p:clrMapOvr>
  <p:transition advTm="836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0" grpId="0" animBg="1"/>
      <p:bldP spid="381" grpId="0" animBg="1"/>
      <p:bldP spid="382" grpId="0" animBg="1"/>
      <p:bldP spid="38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ctrTitle" idx="4294967295"/>
          </p:nvPr>
        </p:nvSpPr>
        <p:spPr>
          <a:xfrm>
            <a:off x="685800" y="172239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/>
              <a:t>Foto-</a:t>
            </a:r>
            <a:r>
              <a:rPr lang="es-ES" sz="4800" dirty="0" err="1"/>
              <a:t>elicitación</a:t>
            </a:r>
            <a:endParaRPr sz="4800"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4294967295"/>
          </p:nvPr>
        </p:nvSpPr>
        <p:spPr>
          <a:xfrm>
            <a:off x="2138400" y="2782913"/>
            <a:ext cx="4867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Tercer concepto ¿qué tiene que ver con todo lo que hemos visto anteriormente?</a:t>
            </a:r>
            <a:endParaRPr sz="2400" dirty="0"/>
          </a:p>
        </p:txBody>
      </p:sp>
      <p:sp>
        <p:nvSpPr>
          <p:cNvPr id="92" name="Google Shape;92;p17"/>
          <p:cNvSpPr/>
          <p:nvPr/>
        </p:nvSpPr>
        <p:spPr>
          <a:xfrm>
            <a:off x="2534100" y="1243675"/>
            <a:ext cx="3965346" cy="2559450"/>
          </a:xfrm>
          <a:custGeom>
            <a:avLst/>
            <a:gdLst/>
            <a:ahLst/>
            <a:cxnLst/>
            <a:rect l="l" t="t" r="r" b="b"/>
            <a:pathLst>
              <a:path w="217966" h="136504" extrusionOk="0">
                <a:moveTo>
                  <a:pt x="134084" y="36957"/>
                </a:moveTo>
                <a:cubicBezTo>
                  <a:pt x="111060" y="41754"/>
                  <a:pt x="71532" y="43758"/>
                  <a:pt x="65342" y="21069"/>
                </a:cubicBezTo>
                <a:cubicBezTo>
                  <a:pt x="63408" y="13980"/>
                  <a:pt x="68316" y="4183"/>
                  <a:pt x="75070" y="1289"/>
                </a:cubicBezTo>
                <a:cubicBezTo>
                  <a:pt x="79540" y="-627"/>
                  <a:pt x="85016" y="-152"/>
                  <a:pt x="89661" y="1289"/>
                </a:cubicBezTo>
                <a:cubicBezTo>
                  <a:pt x="97022" y="3573"/>
                  <a:pt x="100737" y="15340"/>
                  <a:pt x="98416" y="22690"/>
                </a:cubicBezTo>
                <a:cubicBezTo>
                  <a:pt x="92031" y="42904"/>
                  <a:pt x="56316" y="27785"/>
                  <a:pt x="35187" y="29499"/>
                </a:cubicBezTo>
                <a:cubicBezTo>
                  <a:pt x="22546" y="30524"/>
                  <a:pt x="7785" y="36963"/>
                  <a:pt x="2113" y="48306"/>
                </a:cubicBezTo>
                <a:cubicBezTo>
                  <a:pt x="-505" y="53541"/>
                  <a:pt x="-290" y="60069"/>
                  <a:pt x="815" y="65816"/>
                </a:cubicBezTo>
                <a:cubicBezTo>
                  <a:pt x="3945" y="82096"/>
                  <a:pt x="31257" y="81782"/>
                  <a:pt x="47833" y="82029"/>
                </a:cubicBezTo>
                <a:cubicBezTo>
                  <a:pt x="85779" y="82595"/>
                  <a:pt x="123580" y="68977"/>
                  <a:pt x="161322" y="72949"/>
                </a:cubicBezTo>
                <a:cubicBezTo>
                  <a:pt x="180986" y="75018"/>
                  <a:pt x="206240" y="80754"/>
                  <a:pt x="214824" y="98566"/>
                </a:cubicBezTo>
                <a:cubicBezTo>
                  <a:pt x="218869" y="106960"/>
                  <a:pt x="219605" y="120005"/>
                  <a:pt x="212878" y="126452"/>
                </a:cubicBezTo>
                <a:cubicBezTo>
                  <a:pt x="205283" y="133731"/>
                  <a:pt x="203637" y="131478"/>
                  <a:pt x="194396" y="136504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" name="Google Shape;93;p17"/>
          <p:cNvSpPr/>
          <p:nvPr/>
        </p:nvSpPr>
        <p:spPr>
          <a:xfrm>
            <a:off x="4976318" y="1251376"/>
            <a:ext cx="716784" cy="719552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68F831-CDA6-FA0D-48C2-5574554B0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2293"/>
      </p:ext>
    </p:extLst>
  </p:cSld>
  <p:clrMapOvr>
    <a:masterClrMapping/>
  </p:clrMapOvr>
  <p:transition advTm="72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¿Qué es?</a:t>
            </a:r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1011450" y="1479050"/>
            <a:ext cx="3301200" cy="2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s-ES" sz="2000" dirty="0"/>
              <a:t>“La foto-</a:t>
            </a:r>
            <a:r>
              <a:rPr lang="es-ES" sz="2000" dirty="0" err="1"/>
              <a:t>elicitación</a:t>
            </a:r>
            <a:r>
              <a:rPr lang="es-ES" sz="2000" dirty="0"/>
              <a:t> puede describirse como la explotación deliberada de la respuesta del espectador a la fotografía” (Wright, 2016, p.154)</a:t>
            </a:r>
            <a:endParaRPr lang="es-ES" sz="2000" dirty="0">
              <a:solidFill>
                <a:schemeClr val="bg1"/>
              </a:solidFill>
              <a:latin typeface="Oxygen" panose="020B0604020202020204" charset="0"/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39" y="1607300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C824B0-58FD-E67D-11CD-A780DBB24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6165"/>
      </p:ext>
    </p:extLst>
  </p:cSld>
  <p:clrMapOvr>
    <a:masterClrMapping/>
  </p:clrMapOvr>
  <p:transition advTm="1094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844701" y="569844"/>
            <a:ext cx="7454348" cy="3896138"/>
          </a:xfrm>
          <a:prstGeom prst="rect">
            <a:avLst/>
          </a:prstGeom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600" dirty="0">
                <a:latin typeface="Raleway" panose="020B0604020202020204" charset="0"/>
              </a:rPr>
              <a:t>La indagación </a:t>
            </a:r>
            <a:r>
              <a:rPr lang="es-ES" sz="1600" b="1" dirty="0">
                <a:latin typeface="Raleway" panose="020B0604020202020204" charset="0"/>
              </a:rPr>
              <a:t>narrativa visual consiste</a:t>
            </a:r>
            <a:r>
              <a:rPr lang="es-ES" sz="1600" dirty="0">
                <a:latin typeface="Raleway" panose="020B0604020202020204" charset="0"/>
              </a:rPr>
              <a:t> en que un </a:t>
            </a:r>
            <a:r>
              <a:rPr lang="es-ES" sz="1600" b="1" dirty="0">
                <a:latin typeface="Raleway" panose="020B0604020202020204" charset="0"/>
              </a:rPr>
              <a:t>sujeto</a:t>
            </a:r>
            <a:r>
              <a:rPr lang="es-ES" sz="1600" dirty="0">
                <a:latin typeface="Raleway" panose="020B0604020202020204" charset="0"/>
              </a:rPr>
              <a:t> </a:t>
            </a:r>
            <a:r>
              <a:rPr lang="es-ES" sz="1600" b="1" dirty="0">
                <a:latin typeface="Raleway" panose="020B0604020202020204" charset="0"/>
              </a:rPr>
              <a:t>genere</a:t>
            </a:r>
            <a:r>
              <a:rPr lang="es-ES" sz="1600" dirty="0">
                <a:latin typeface="Raleway" panose="020B0604020202020204" charset="0"/>
              </a:rPr>
              <a:t> un </a:t>
            </a:r>
            <a:r>
              <a:rPr lang="es-ES" sz="1600" b="1" dirty="0">
                <a:latin typeface="Raleway" panose="020B0604020202020204" charset="0"/>
              </a:rPr>
              <a:t>relato</a:t>
            </a:r>
            <a:r>
              <a:rPr lang="es-ES" sz="1600" dirty="0">
                <a:latin typeface="Raleway" panose="020B0604020202020204" charset="0"/>
              </a:rPr>
              <a:t> </a:t>
            </a:r>
            <a:r>
              <a:rPr lang="es-ES" sz="1600" b="1" dirty="0">
                <a:latin typeface="Raleway" panose="020B0604020202020204" charset="0"/>
              </a:rPr>
              <a:t>sobre acontecimientos vividos o sobre alguna idea </a:t>
            </a:r>
            <a:r>
              <a:rPr lang="es-ES" sz="1600" dirty="0">
                <a:latin typeface="Raleway" panose="020B0604020202020204" charset="0"/>
              </a:rPr>
              <a:t>argumento a partir de la proyección de una imagen o conjunto de. Los sujetos </a:t>
            </a:r>
            <a:r>
              <a:rPr lang="es-ES" sz="1600" b="1" dirty="0">
                <a:latin typeface="Raleway" panose="020B0604020202020204" charset="0"/>
              </a:rPr>
              <a:t>expresan</a:t>
            </a:r>
            <a:r>
              <a:rPr lang="es-ES" sz="1600" dirty="0">
                <a:latin typeface="Raleway" panose="020B0604020202020204" charset="0"/>
              </a:rPr>
              <a:t> sus </a:t>
            </a:r>
            <a:r>
              <a:rPr lang="es-ES" sz="1600" b="1" dirty="0">
                <a:latin typeface="Raleway" panose="020B0604020202020204" charset="0"/>
              </a:rPr>
              <a:t>subjetividades y vivencias </a:t>
            </a:r>
            <a:r>
              <a:rPr lang="es-ES" sz="1600" dirty="0">
                <a:latin typeface="Raleway" panose="020B0604020202020204" charset="0"/>
              </a:rPr>
              <a:t>a través de su </a:t>
            </a:r>
            <a:r>
              <a:rPr lang="es-ES" sz="1600" b="1" dirty="0">
                <a:latin typeface="Raleway" panose="020B0604020202020204" charset="0"/>
              </a:rPr>
              <a:t>discurso verbal e</a:t>
            </a:r>
            <a:r>
              <a:rPr lang="es-ES" sz="1600" dirty="0">
                <a:latin typeface="Raleway" panose="020B0604020202020204" charset="0"/>
              </a:rPr>
              <a:t>, icónicamente, a partir de las </a:t>
            </a:r>
            <a:r>
              <a:rPr lang="es-ES" sz="1600" b="1" dirty="0">
                <a:latin typeface="Raleway" panose="020B0604020202020204" charset="0"/>
              </a:rPr>
              <a:t>imágenes</a:t>
            </a:r>
            <a:r>
              <a:rPr lang="es-ES" sz="1600" dirty="0">
                <a:latin typeface="Raleway" panose="020B0604020202020204" charset="0"/>
              </a:rPr>
              <a:t> contenidas en las fotografías (composición de la imagen, plano, angulación, selección de objetos, sujetos y escenarios). Se genera un proceso narrativo que, según </a:t>
            </a:r>
            <a:r>
              <a:rPr lang="es-ES" sz="1600" dirty="0" err="1">
                <a:latin typeface="Raleway" panose="020B0604020202020204" charset="0"/>
              </a:rPr>
              <a:t>Etherington</a:t>
            </a:r>
            <a:r>
              <a:rPr lang="es-ES" sz="1600" dirty="0">
                <a:latin typeface="Raleway" panose="020B0604020202020204" charset="0"/>
              </a:rPr>
              <a:t> (2007), tiene la virtualidad de </a:t>
            </a:r>
            <a:r>
              <a:rPr lang="es-ES" sz="1600" b="1" dirty="0">
                <a:latin typeface="Raleway" panose="020B0604020202020204" charset="0"/>
              </a:rPr>
              <a:t>exponer una situación </a:t>
            </a:r>
            <a:r>
              <a:rPr lang="es-ES" sz="1600" dirty="0">
                <a:latin typeface="Raleway" panose="020B0604020202020204" charset="0"/>
              </a:rPr>
              <a:t>o hecho hacia </a:t>
            </a:r>
            <a:r>
              <a:rPr lang="es-ES" sz="1600" b="1" dirty="0">
                <a:latin typeface="Raleway" panose="020B0604020202020204" charset="0"/>
              </a:rPr>
              <a:t>adentro</a:t>
            </a:r>
            <a:r>
              <a:rPr lang="es-ES" sz="1600" dirty="0">
                <a:latin typeface="Raleway" panose="020B0604020202020204" charset="0"/>
              </a:rPr>
              <a:t>, pero también </a:t>
            </a:r>
            <a:r>
              <a:rPr lang="es-ES" sz="1600" b="1" dirty="0">
                <a:latin typeface="Raleway" panose="020B0604020202020204" charset="0"/>
              </a:rPr>
              <a:t>hacia afuera, hacia atrás y hacia adelante</a:t>
            </a:r>
            <a:r>
              <a:rPr lang="es-ES" sz="1600" dirty="0">
                <a:latin typeface="Raleway" panose="020B0604020202020204" charset="0"/>
              </a:rPr>
              <a:t>, un viaje cognitivo en el que pueden encontrar </a:t>
            </a:r>
            <a:r>
              <a:rPr lang="es-ES" sz="1600" b="1" dirty="0">
                <a:latin typeface="Raleway" panose="020B0604020202020204" charset="0"/>
              </a:rPr>
              <a:t>nuevas preguntas e hipótesis </a:t>
            </a:r>
            <a:r>
              <a:rPr lang="es-ES" sz="1600" dirty="0">
                <a:latin typeface="Raleway" panose="020B0604020202020204" charset="0"/>
              </a:rPr>
              <a:t>que permiten profundizar y comprender mejor una situación, concepto, o realidad (Rayón, Romera, De las Heras, Torrego y Bautista, 2021, p.43)</a:t>
            </a:r>
            <a:endParaRPr sz="1050" b="1" dirty="0">
              <a:latin typeface="Raleway" panose="020B0604020202020204" charset="0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B341CF-A7CB-49CB-CEE2-D192291F5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285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41" name="Google Shape;341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8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343;p38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344" name="Google Shape;344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46" name="Google Shape;346;p38"/>
          <p:cNvGrpSpPr/>
          <p:nvPr/>
        </p:nvGrpSpPr>
        <p:grpSpPr>
          <a:xfrm>
            <a:off x="5828412" y="1634925"/>
            <a:ext cx="473400" cy="473400"/>
            <a:chOff x="3814414" y="1703401"/>
            <a:chExt cx="473400" cy="473400"/>
          </a:xfrm>
        </p:grpSpPr>
        <p:sp>
          <p:nvSpPr>
            <p:cNvPr id="347" name="Google Shape;347;p3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55" name="Google Shape;355;p38"/>
          <p:cNvGrpSpPr/>
          <p:nvPr/>
        </p:nvGrpSpPr>
        <p:grpSpPr>
          <a:xfrm>
            <a:off x="6957435" y="3590199"/>
            <a:ext cx="473400" cy="473400"/>
            <a:chOff x="4852739" y="3576300"/>
            <a:chExt cx="473400" cy="473400"/>
          </a:xfrm>
        </p:grpSpPr>
        <p:sp>
          <p:nvSpPr>
            <p:cNvPr id="356" name="Google Shape;356;p3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57" name="Google Shape;357;p3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58" name="Google Shape;358;p38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359" name="Google Shape;359;p3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60" name="Google Shape;360;p3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61" name="Google Shape;361;p38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Comprensión</a:t>
            </a:r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 de la realidad. </a:t>
            </a:r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Más allá </a:t>
            </a:r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de la palabra</a:t>
            </a:r>
          </a:p>
        </p:txBody>
      </p:sp>
      <p:sp>
        <p:nvSpPr>
          <p:cNvPr id="362" name="Google Shape;362;p38"/>
          <p:cNvSpPr txBox="1"/>
          <p:nvPr/>
        </p:nvSpPr>
        <p:spPr>
          <a:xfrm>
            <a:off x="5283200" y="994286"/>
            <a:ext cx="152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Ubicar </a:t>
            </a:r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el contexto y/o entorno </a:t>
            </a:r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del autor</a:t>
            </a:r>
          </a:p>
        </p:txBody>
      </p:sp>
      <p:sp>
        <p:nvSpPr>
          <p:cNvPr id="364" name="Google Shape;364;p38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Permite las </a:t>
            </a:r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relaciones horizontales</a:t>
            </a:r>
          </a:p>
        </p:txBody>
      </p:sp>
      <p:sp>
        <p:nvSpPr>
          <p:cNvPr id="365" name="Google Shape;365;p38"/>
          <p:cNvSpPr txBox="1"/>
          <p:nvPr/>
        </p:nvSpPr>
        <p:spPr>
          <a:xfrm>
            <a:off x="6301812" y="4049700"/>
            <a:ext cx="168262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Es una </a:t>
            </a:r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estrategia creativa, motivadora </a:t>
            </a:r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que potencia la </a:t>
            </a:r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reflexión, crítica y comunicación </a:t>
            </a:r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y conecta el aprendizaje con las e</a:t>
            </a:r>
            <a:r>
              <a:rPr lang="es-ES" sz="900" b="1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mociones y sentimientos</a:t>
            </a:r>
            <a:r>
              <a:rPr lang="es-ES" sz="900" dirty="0">
                <a:solidFill>
                  <a:schemeClr val="bg1"/>
                </a:solidFill>
                <a:latin typeface="Oxygen" panose="020B0604020202020204" charset="0"/>
                <a:sym typeface="Wingdings" panose="05000000000000000000" pitchFamily="2" charset="2"/>
              </a:rPr>
              <a:t> del alumno</a:t>
            </a:r>
          </a:p>
        </p:txBody>
      </p:sp>
      <p:sp>
        <p:nvSpPr>
          <p:cNvPr id="21" name="Google Shape;339;p38"/>
          <p:cNvSpPr txBox="1">
            <a:spLocks noGrp="1"/>
          </p:cNvSpPr>
          <p:nvPr>
            <p:ph type="title"/>
          </p:nvPr>
        </p:nvSpPr>
        <p:spPr>
          <a:xfrm>
            <a:off x="329014" y="131799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Motivos por lo que trabajar la foto-elicitación en educación (</a:t>
            </a:r>
            <a:r>
              <a:rPr lang="es-ES" dirty="0">
                <a:latin typeface="Homemade Apple" panose="020B0604020202020204" charset="0"/>
              </a:rPr>
              <a:t>Rayón, Romera, De las Heras, Torrego y Bautista, 2021, pp.44-45)</a:t>
            </a:r>
            <a:endParaRPr dirty="0">
              <a:latin typeface="Homemade Apple" panose="020B060402020202020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95B246-CD59-7ED8-4F94-5DD062441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481790"/>
      </p:ext>
    </p:extLst>
  </p:cSld>
  <p:clrMapOvr>
    <a:masterClrMapping/>
  </p:clrMapOvr>
  <p:transition advTm="695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1" grpId="0"/>
      <p:bldP spid="362" grpId="0"/>
      <p:bldP spid="364" grpId="0"/>
      <p:bldP spid="3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>
            <a:spLocks noGrp="1"/>
          </p:cNvSpPr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 valor de la foto-elicitación…</a:t>
            </a:r>
            <a:endParaRPr dirty="0"/>
          </a:p>
        </p:txBody>
      </p:sp>
      <p:sp>
        <p:nvSpPr>
          <p:cNvPr id="276" name="Google Shape;276;p34"/>
          <p:cNvSpPr txBox="1">
            <a:spLocks noGrp="1"/>
          </p:cNvSpPr>
          <p:nvPr>
            <p:ph type="body" idx="1"/>
          </p:nvPr>
        </p:nvSpPr>
        <p:spPr>
          <a:xfrm>
            <a:off x="854327" y="1373168"/>
            <a:ext cx="7337725" cy="2714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800" dirty="0"/>
              <a:t>Reside en el </a:t>
            </a:r>
            <a:r>
              <a:rPr lang="es-ES" sz="1800" b="1" dirty="0"/>
              <a:t>análisis y debate </a:t>
            </a:r>
            <a:r>
              <a:rPr lang="es-ES" sz="1800" dirty="0"/>
              <a:t>en grupo, porque esta situación reporta un contenido moral al proceso de formación docente, porque con las aportaciones de los participantes se va </a:t>
            </a:r>
            <a:r>
              <a:rPr lang="es-ES" sz="1800" b="1" dirty="0"/>
              <a:t>construyendo</a:t>
            </a:r>
            <a:r>
              <a:rPr lang="es-ES" sz="1800" dirty="0"/>
              <a:t> una corresponsabilidad del </a:t>
            </a:r>
            <a:r>
              <a:rPr lang="es-ES" sz="1800" b="1" dirty="0"/>
              <a:t>conocimiento</a:t>
            </a:r>
            <a:r>
              <a:rPr lang="es-ES" sz="1800" dirty="0"/>
              <a:t> construido y del </a:t>
            </a:r>
            <a:r>
              <a:rPr lang="es-ES" sz="1800" b="1" dirty="0"/>
              <a:t>valor ético </a:t>
            </a:r>
            <a:r>
              <a:rPr lang="es-ES" sz="1800" dirty="0"/>
              <a:t>de las decisiones tomadas que, en el futuro, </a:t>
            </a:r>
            <a:r>
              <a:rPr lang="es-ES" sz="1800" b="1" dirty="0"/>
              <a:t>orientan</a:t>
            </a:r>
            <a:r>
              <a:rPr lang="es-ES" sz="1800" dirty="0"/>
              <a:t> las </a:t>
            </a:r>
            <a:r>
              <a:rPr lang="es-ES" sz="1800" b="1" dirty="0"/>
              <a:t>tareas de enseñanza </a:t>
            </a:r>
            <a:r>
              <a:rPr lang="es-ES" sz="1800" dirty="0"/>
              <a:t>de los maestros implicados en el contexto de su aula y centro (Bautista, 2017, p.205).</a:t>
            </a:r>
            <a:endParaRPr sz="1800" dirty="0"/>
          </a:p>
        </p:txBody>
      </p:sp>
      <p:sp>
        <p:nvSpPr>
          <p:cNvPr id="277" name="Google Shape;277;p34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6C6AAF-82A7-4D0C-59E0-A314D9CA6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4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782850" y="205988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Tres serán los conceptos básicos que trabajaremos en este tema</a:t>
            </a:r>
            <a:endParaRPr dirty="0"/>
          </a:p>
        </p:txBody>
      </p:sp>
      <p:sp>
        <p:nvSpPr>
          <p:cNvPr id="131" name="Google Shape;131;p22"/>
          <p:cNvSpPr/>
          <p:nvPr/>
        </p:nvSpPr>
        <p:spPr>
          <a:xfrm>
            <a:off x="3460029" y="1710525"/>
            <a:ext cx="2193300" cy="2179800"/>
          </a:xfrm>
          <a:prstGeom prst="ellipse">
            <a:avLst/>
          </a:prstGeom>
          <a:solidFill>
            <a:srgbClr val="021526">
              <a:alpha val="1500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NARRATIVA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1481600" y="1710525"/>
            <a:ext cx="2193300" cy="2179800"/>
          </a:xfrm>
          <a:prstGeom prst="ellipse">
            <a:avLst/>
          </a:prstGeom>
          <a:solidFill>
            <a:srgbClr val="021526">
              <a:alpha val="1500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INCLUSIÓN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" name="Google Shape;133;p22"/>
          <p:cNvSpPr/>
          <p:nvPr/>
        </p:nvSpPr>
        <p:spPr>
          <a:xfrm>
            <a:off x="5469132" y="1710525"/>
            <a:ext cx="2193300" cy="2179800"/>
          </a:xfrm>
          <a:prstGeom prst="ellipse">
            <a:avLst/>
          </a:prstGeom>
          <a:solidFill>
            <a:srgbClr val="021526">
              <a:alpha val="1500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FOTOGRAFÍA</a:t>
            </a:r>
            <a:endParaRPr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4563A9-F031-2CA9-56F3-9B936EB10B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460433"/>
      </p:ext>
    </p:extLst>
  </p:cSld>
  <p:clrMapOvr>
    <a:masterClrMapping/>
  </p:clrMapOvr>
  <p:transition advTm="1321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1" grpId="0" animBg="1"/>
      <p:bldP spid="132" grpId="0" animBg="1"/>
      <p:bldP spid="1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ctrTitle" idx="4294967295"/>
          </p:nvPr>
        </p:nvSpPr>
        <p:spPr>
          <a:xfrm>
            <a:off x="1648250" y="1847115"/>
            <a:ext cx="60507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Raleway"/>
                <a:ea typeface="Raleway"/>
                <a:cs typeface="Raleway"/>
                <a:sym typeface="Raleway"/>
              </a:rPr>
              <a:t>¿Qué es para vosotros la inclusión?</a:t>
            </a:r>
            <a:br>
              <a:rPr lang="en" sz="4000" b="1" dirty="0">
                <a:latin typeface="Raleway"/>
                <a:ea typeface="Raleway"/>
                <a:cs typeface="Raleway"/>
                <a:sym typeface="Raleway"/>
              </a:rPr>
            </a:br>
            <a:endParaRPr sz="40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1ACB81-2A15-C535-21A8-D237D72A6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4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ctrTitle" idx="4294967295"/>
          </p:nvPr>
        </p:nvSpPr>
        <p:spPr>
          <a:xfrm>
            <a:off x="1648250" y="1847115"/>
            <a:ext cx="60507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Raleway"/>
                <a:ea typeface="Raleway"/>
                <a:cs typeface="Raleway"/>
                <a:sym typeface="Raleway"/>
              </a:rPr>
              <a:t>¿Qué dice la normativa que es inclusión?</a:t>
            </a:r>
            <a:br>
              <a:rPr lang="en" sz="4000" b="1" dirty="0">
                <a:latin typeface="Raleway"/>
                <a:ea typeface="Raleway"/>
                <a:cs typeface="Raleway"/>
                <a:sym typeface="Raleway"/>
              </a:rPr>
            </a:br>
            <a:endParaRPr sz="40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9361EC-79A3-F9C1-E40A-D1837DF3D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5090"/>
      </p:ext>
    </p:extLst>
  </p:cSld>
  <p:clrMapOvr>
    <a:masterClrMapping/>
  </p:clrMapOvr>
  <p:transition advTm="72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782850" y="351821"/>
            <a:ext cx="7578300" cy="11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Según la </a:t>
            </a:r>
            <a:r>
              <a:rPr lang="es-ES" dirty="0"/>
              <a:t>Ley Orgánica 3/2020, de 29 de diciembre, por la que se modifica la Ley Orgánica 2/2006, de 3 de mayo, de Educación (LOMLEO)</a:t>
            </a:r>
            <a:r>
              <a:rPr lang="en" dirty="0"/>
              <a:t>…</a:t>
            </a:r>
            <a:endParaRPr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782850" y="1231942"/>
            <a:ext cx="6108280" cy="2241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200" dirty="0"/>
              <a:t>Con ello se hace efectivo el </a:t>
            </a:r>
            <a:r>
              <a:rPr lang="es-ES" sz="1200" b="1" dirty="0"/>
              <a:t>derecho</a:t>
            </a:r>
            <a:r>
              <a:rPr lang="es-ES" sz="1200" dirty="0"/>
              <a:t> a la educación inclusiva como </a:t>
            </a:r>
            <a:r>
              <a:rPr lang="es-ES" sz="1200" b="1" dirty="0"/>
              <a:t>derecho humano </a:t>
            </a:r>
            <a:r>
              <a:rPr lang="es-ES" sz="1200" dirty="0"/>
              <a:t>para todas las personas, </a:t>
            </a:r>
            <a:r>
              <a:rPr lang="es-ES" sz="1200" b="1" dirty="0"/>
              <a:t>reconocido</a:t>
            </a:r>
            <a:r>
              <a:rPr lang="es-ES" sz="1200" dirty="0"/>
              <a:t> en la Convención sobre los Derechos de las Personas con Discapacidad, ratificada por España en 2008, para que este derecho llegue a aquellas personas </a:t>
            </a:r>
            <a:r>
              <a:rPr lang="es-ES" sz="1200" b="1" dirty="0"/>
              <a:t>en situación de mayor vulnerabilidad</a:t>
            </a:r>
            <a:endParaRPr lang="es-ES" sz="1200" dirty="0"/>
          </a:p>
          <a:p>
            <a:endParaRPr lang="es-ES" sz="1200" dirty="0"/>
          </a:p>
          <a:p>
            <a:r>
              <a:rPr lang="es-ES" sz="1200" dirty="0"/>
              <a:t>La </a:t>
            </a:r>
            <a:r>
              <a:rPr lang="es-ES" sz="1200" b="1" dirty="0"/>
              <a:t>escolarización</a:t>
            </a:r>
            <a:r>
              <a:rPr lang="es-ES" sz="1200" dirty="0"/>
              <a:t> del alumnado con necesidad específica de apoyo educativo deberá estar regida por los </a:t>
            </a:r>
            <a:r>
              <a:rPr lang="es-ES" sz="1200" b="1" dirty="0"/>
              <a:t>principios de inclusión </a:t>
            </a:r>
            <a:r>
              <a:rPr lang="es-ES" sz="1200" dirty="0"/>
              <a:t>y </a:t>
            </a:r>
            <a:r>
              <a:rPr lang="es-ES" sz="1200" b="1" dirty="0"/>
              <a:t>participación, calidad, equidad, no discriminación e igualdad efectiva </a:t>
            </a:r>
            <a:r>
              <a:rPr lang="es-ES" sz="1200" dirty="0"/>
              <a:t>en el </a:t>
            </a:r>
            <a:r>
              <a:rPr lang="es-ES" sz="1200" b="1" dirty="0"/>
              <a:t>acceso</a:t>
            </a:r>
            <a:r>
              <a:rPr lang="es-ES" sz="1200" dirty="0"/>
              <a:t> y </a:t>
            </a:r>
            <a:r>
              <a:rPr lang="es-ES" sz="1200" b="1" dirty="0"/>
              <a:t>permanencia</a:t>
            </a:r>
            <a:r>
              <a:rPr lang="es-ES" sz="1200" dirty="0"/>
              <a:t> en el sistema educativo y accesibilidad universal </a:t>
            </a:r>
            <a:r>
              <a:rPr lang="es-ES" sz="1200" b="1" dirty="0"/>
              <a:t>para todo </a:t>
            </a:r>
            <a:r>
              <a:rPr lang="es-ES" sz="1200" dirty="0"/>
              <a:t>el alumnado</a:t>
            </a:r>
          </a:p>
          <a:p>
            <a:pPr marL="76200" indent="0">
              <a:buNone/>
            </a:pPr>
            <a:endParaRPr lang="es-ES" sz="1200" dirty="0"/>
          </a:p>
          <a:p>
            <a:r>
              <a:rPr lang="es-ES" sz="1200" dirty="0"/>
              <a:t>[…] se quieren asegurar los ajustes razonables en función de las necesidades individuales y prestar el apoyo necesario para fomentar su máximo desarrollo educativo y social, de manera que todos puedan acceder a una educación inclusiva, en igualdad de condiciones con los demás.</a:t>
            </a:r>
          </a:p>
          <a:p>
            <a:endParaRPr sz="1200" dirty="0"/>
          </a:p>
          <a:p>
            <a:pPr>
              <a:spcBef>
                <a:spcPts val="0"/>
              </a:spcBef>
            </a:pPr>
            <a:endParaRPr sz="1200" b="1"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-125" y="4903155"/>
            <a:ext cx="9144000" cy="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sp>
        <p:nvSpPr>
          <p:cNvPr id="5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120613" y="2116976"/>
            <a:ext cx="1548447" cy="1610256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298788" y="2698957"/>
            <a:ext cx="128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lt1"/>
                </a:solidFill>
                <a:latin typeface="Raleway"/>
                <a:sym typeface="Raleway"/>
              </a:rPr>
              <a:t>Preámbulo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AC3BE4-4FBB-B6E3-3048-42BBD1CF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469"/>
      </p:ext>
    </p:extLst>
  </p:cSld>
  <p:clrMapOvr>
    <a:masterClrMapping/>
  </p:clrMapOvr>
  <p:transition advTm="14818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Universal de Aprendizaje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8731" y="1172431"/>
            <a:ext cx="6369026" cy="2524925"/>
          </a:xfrm>
        </p:spPr>
        <p:txBody>
          <a:bodyPr/>
          <a:lstStyle/>
          <a:p>
            <a:pPr algn="just"/>
            <a:r>
              <a:rPr lang="es-ES" sz="1600" dirty="0"/>
              <a:t>Sin perjuicio de que a lo largo de la enseñanza básica se garantice una </a:t>
            </a:r>
            <a:r>
              <a:rPr lang="es-ES" sz="1600" b="1" dirty="0"/>
              <a:t>educación común </a:t>
            </a:r>
            <a:r>
              <a:rPr lang="es-ES" sz="1600" dirty="0"/>
              <a:t>para </a:t>
            </a:r>
            <a:r>
              <a:rPr lang="es-ES" sz="1600" b="1" dirty="0"/>
              <a:t>todo el alumnado</a:t>
            </a:r>
            <a:r>
              <a:rPr lang="es-ES" sz="1600" dirty="0"/>
              <a:t>, se adoptará la </a:t>
            </a:r>
            <a:r>
              <a:rPr lang="es-ES" sz="1600" b="1" dirty="0"/>
              <a:t>educación inclusiva </a:t>
            </a:r>
            <a:r>
              <a:rPr lang="es-ES" sz="1600" dirty="0"/>
              <a:t>como </a:t>
            </a:r>
            <a:r>
              <a:rPr lang="es-ES" sz="1600" b="1" dirty="0"/>
              <a:t>principio</a:t>
            </a:r>
            <a:r>
              <a:rPr lang="es-ES" sz="1600" dirty="0"/>
              <a:t> </a:t>
            </a:r>
            <a:r>
              <a:rPr lang="es-ES" sz="1600" b="1" dirty="0"/>
              <a:t>fundamental</a:t>
            </a:r>
            <a:r>
              <a:rPr lang="es-ES" sz="1600" dirty="0"/>
              <a:t>, con el fin de </a:t>
            </a:r>
            <a:r>
              <a:rPr lang="es-ES" sz="1600" b="1" dirty="0"/>
              <a:t>atender</a:t>
            </a:r>
            <a:r>
              <a:rPr lang="es-ES" sz="1600" dirty="0"/>
              <a:t> a la </a:t>
            </a:r>
            <a:r>
              <a:rPr lang="es-ES" sz="1600" b="1" dirty="0"/>
              <a:t>diversidad</a:t>
            </a:r>
            <a:r>
              <a:rPr lang="es-ES" sz="1600" dirty="0"/>
              <a:t> de las necesidades de </a:t>
            </a:r>
            <a:r>
              <a:rPr lang="es-ES" sz="1600" b="1" dirty="0"/>
              <a:t>todo el alumnado</a:t>
            </a:r>
            <a:r>
              <a:rPr lang="es-ES" sz="1600" dirty="0"/>
              <a:t>, tanto del que tiene especiales dificultades de aprendizaje como del que tiene mayor capacidad y motivación para aprender. Cuando tal diversidad lo requiera, se adoptarán las </a:t>
            </a:r>
            <a:r>
              <a:rPr lang="es-ES" sz="1600" b="1" dirty="0"/>
              <a:t>medidas</a:t>
            </a:r>
            <a:r>
              <a:rPr lang="es-ES" sz="1600" dirty="0"/>
              <a:t> </a:t>
            </a:r>
            <a:r>
              <a:rPr lang="es-ES" sz="1600" b="1" dirty="0"/>
              <a:t>organizativas, metodológicas y curriculares </a:t>
            </a:r>
            <a:r>
              <a:rPr lang="es-ES" sz="1600" dirty="0"/>
              <a:t>pertinentes, según lo dispuesto en la presente ley, conforme a los principios </a:t>
            </a:r>
            <a:r>
              <a:rPr lang="es-ES" sz="1600" b="1" dirty="0"/>
              <a:t>del Diseño universal de aprendizaje</a:t>
            </a:r>
            <a:r>
              <a:rPr lang="es-ES" sz="1600" dirty="0"/>
              <a:t>, </a:t>
            </a:r>
            <a:r>
              <a:rPr lang="es-ES" sz="1600" b="1" dirty="0"/>
              <a:t>garantizando</a:t>
            </a:r>
            <a:r>
              <a:rPr lang="es-ES" sz="1600" dirty="0"/>
              <a:t> en todo caso los </a:t>
            </a:r>
            <a:r>
              <a:rPr lang="es-ES" sz="1600" b="1" dirty="0"/>
              <a:t>derechos de la infancia </a:t>
            </a:r>
            <a:r>
              <a:rPr lang="es-ES" sz="1600" dirty="0"/>
              <a:t>y </a:t>
            </a:r>
            <a:r>
              <a:rPr lang="es-ES" sz="1600" b="1" dirty="0"/>
              <a:t>facilitando el acceso a los apoyos </a:t>
            </a:r>
            <a:r>
              <a:rPr lang="es-ES" sz="1600" dirty="0"/>
              <a:t>que el alumnado requiera.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7</a:t>
            </a:fld>
            <a:endParaRPr lang="es-ES"/>
          </a:p>
        </p:txBody>
      </p:sp>
      <p:sp>
        <p:nvSpPr>
          <p:cNvPr id="5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063209" y="1850236"/>
            <a:ext cx="1548447" cy="1486216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268088" y="2127525"/>
            <a:ext cx="1138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Aparece el concepto: Diseño Universal de Aprendizaje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A5E42C-04BA-DE7F-54D5-D394EE090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77221"/>
      </p:ext>
    </p:extLst>
  </p:cSld>
  <p:clrMapOvr>
    <a:masterClrMapping/>
  </p:clrMapOvr>
  <p:transition advTm="1410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Capítulo II. Equidad y compensación de las desigualdades en educación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23853" y="882256"/>
            <a:ext cx="6852000" cy="3239700"/>
          </a:xfrm>
        </p:spPr>
        <p:txBody>
          <a:bodyPr/>
          <a:lstStyle/>
          <a:p>
            <a:r>
              <a:rPr lang="es-ES" sz="1600" dirty="0"/>
              <a:t>Con el fin de hacer efectivo el </a:t>
            </a:r>
            <a:r>
              <a:rPr lang="es-ES" sz="1600" b="1" dirty="0"/>
              <a:t>principio de equidad </a:t>
            </a:r>
            <a:r>
              <a:rPr lang="es-ES" sz="1600" dirty="0"/>
              <a:t>en el ejercicio del </a:t>
            </a:r>
            <a:r>
              <a:rPr lang="es-ES" sz="1600" b="1" dirty="0"/>
              <a:t>derecho a la educación</a:t>
            </a:r>
            <a:r>
              <a:rPr lang="es-ES" sz="1600" dirty="0"/>
              <a:t>, las Administraciones públicas desarrollarán </a:t>
            </a:r>
            <a:r>
              <a:rPr lang="es-ES" sz="1600" b="1" dirty="0"/>
              <a:t>acciones</a:t>
            </a:r>
            <a:r>
              <a:rPr lang="es-ES" sz="1600" dirty="0"/>
              <a:t> </a:t>
            </a:r>
            <a:r>
              <a:rPr lang="es-ES" sz="1600" b="1" dirty="0"/>
              <a:t>dirigidas</a:t>
            </a:r>
            <a:r>
              <a:rPr lang="es-ES" sz="1600" dirty="0"/>
              <a:t> hacia las personas, grupos, entornos sociales y ámbitos territoriales que se encuentren en </a:t>
            </a:r>
            <a:r>
              <a:rPr lang="es-ES" sz="1600" b="1" dirty="0"/>
              <a:t>situación de vulnerabilidad </a:t>
            </a:r>
            <a:r>
              <a:rPr lang="es-ES" sz="1600" dirty="0"/>
              <a:t>socioeducativa y cultural con el objetivo </a:t>
            </a:r>
            <a:r>
              <a:rPr lang="es-ES" sz="1600" b="1" dirty="0"/>
              <a:t>de eliminar las barreras </a:t>
            </a:r>
            <a:r>
              <a:rPr lang="es-ES" sz="1600" dirty="0"/>
              <a:t>que limitan su acceso, presencia, participación o aprendizaje, asegurando con ello los </a:t>
            </a:r>
            <a:r>
              <a:rPr lang="es-ES" sz="1600" b="1" dirty="0"/>
              <a:t>ajustes razonables </a:t>
            </a:r>
            <a:r>
              <a:rPr lang="es-ES" sz="1600" dirty="0"/>
              <a:t>en función de sus necesidades individuales y prestando el apoyo necesario para </a:t>
            </a:r>
            <a:r>
              <a:rPr lang="es-ES" sz="1600" b="1" dirty="0"/>
              <a:t>fomentar su máximo desarrollo educativo y social</a:t>
            </a:r>
            <a:r>
              <a:rPr lang="es-ES" sz="1600" dirty="0"/>
              <a:t>, de manera que puedan </a:t>
            </a:r>
            <a:r>
              <a:rPr lang="es-ES" sz="1600" b="1" dirty="0"/>
              <a:t>acceder</a:t>
            </a:r>
            <a:r>
              <a:rPr lang="es-ES" sz="1600" dirty="0"/>
              <a:t> a una </a:t>
            </a:r>
            <a:r>
              <a:rPr lang="es-ES" sz="1600" b="1" dirty="0"/>
              <a:t>educación inclusiva</a:t>
            </a:r>
            <a:r>
              <a:rPr lang="es-ES" sz="1600" dirty="0"/>
              <a:t>, en </a:t>
            </a:r>
            <a:r>
              <a:rPr lang="es-ES" sz="1600" b="1" dirty="0"/>
              <a:t>igualdad de condiciones </a:t>
            </a:r>
            <a:r>
              <a:rPr lang="es-ES" sz="1600" dirty="0"/>
              <a:t>con los demás</a:t>
            </a:r>
          </a:p>
          <a:p>
            <a:pPr marL="76200" indent="0">
              <a:buNone/>
            </a:pPr>
            <a:endParaRPr lang="es-ES" sz="16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8</a:t>
            </a:fld>
            <a:endParaRPr lang="es-ES"/>
          </a:p>
        </p:txBody>
      </p:sp>
      <p:sp>
        <p:nvSpPr>
          <p:cNvPr id="5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175853" y="1720043"/>
            <a:ext cx="1548447" cy="1486216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447751" y="2300354"/>
            <a:ext cx="1138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Artículo 80,1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F9047F-2A4C-AB97-E899-A4F6A89D6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13199"/>
      </p:ext>
    </p:extLst>
  </p:cSld>
  <p:clrMapOvr>
    <a:masterClrMapping/>
  </p:clrMapOvr>
  <p:transition advTm="542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dice la LOMLOE respecto a la inclusión en la etapa infantil?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2730" y="1364719"/>
            <a:ext cx="6168887" cy="3239700"/>
          </a:xfrm>
        </p:spPr>
        <p:txBody>
          <a:bodyPr/>
          <a:lstStyle/>
          <a:p>
            <a:r>
              <a:rPr lang="es-ES" sz="1600" dirty="0"/>
              <a:t>Los </a:t>
            </a:r>
            <a:r>
              <a:rPr lang="es-ES" sz="1600" b="1" dirty="0"/>
              <a:t>métodos de trabajo </a:t>
            </a:r>
            <a:r>
              <a:rPr lang="es-ES" sz="1600" dirty="0"/>
              <a:t>en ambos ciclos se basarán en las </a:t>
            </a:r>
            <a:r>
              <a:rPr lang="es-ES" sz="1600" b="1" dirty="0"/>
              <a:t>experiencias de aprendizaje emocionalmente positivas</a:t>
            </a:r>
            <a:r>
              <a:rPr lang="es-ES" sz="1600" dirty="0"/>
              <a:t>, las actividades y el juego y se aplicarán en un </a:t>
            </a:r>
            <a:r>
              <a:rPr lang="es-ES" sz="1600" b="1" dirty="0"/>
              <a:t>ambiente de afecto y confianza</a:t>
            </a:r>
            <a:r>
              <a:rPr lang="es-ES" sz="1600" dirty="0"/>
              <a:t>, para </a:t>
            </a:r>
            <a:r>
              <a:rPr lang="es-ES" sz="1600" b="1" dirty="0"/>
              <a:t>potenciar</a:t>
            </a:r>
            <a:r>
              <a:rPr lang="es-ES" sz="1600" dirty="0"/>
              <a:t> su autoestima e integración social y el establecimiento de un apego seguro </a:t>
            </a:r>
          </a:p>
          <a:p>
            <a:endParaRPr lang="es-ES" sz="1600" dirty="0"/>
          </a:p>
          <a:p>
            <a:r>
              <a:rPr lang="es-ES" sz="1600" dirty="0"/>
              <a:t>La acción educativa en esta etapa </a:t>
            </a:r>
            <a:r>
              <a:rPr lang="es-ES" sz="1600" b="1" dirty="0"/>
              <a:t>procurará la integración </a:t>
            </a:r>
            <a:r>
              <a:rPr lang="es-ES" sz="1600" dirty="0"/>
              <a:t>de las </a:t>
            </a:r>
            <a:r>
              <a:rPr lang="es-ES" sz="1600" b="1" dirty="0"/>
              <a:t>distintas experiencias </a:t>
            </a:r>
            <a:r>
              <a:rPr lang="es-ES" sz="1600" dirty="0"/>
              <a:t>y </a:t>
            </a:r>
            <a:r>
              <a:rPr lang="es-ES" sz="1600" b="1" dirty="0"/>
              <a:t>aprendizajes</a:t>
            </a:r>
            <a:r>
              <a:rPr lang="es-ES" sz="1600" dirty="0"/>
              <a:t> del alumnado con una </a:t>
            </a:r>
            <a:r>
              <a:rPr lang="es-ES" sz="1600" b="1" dirty="0"/>
              <a:t>perspectiva global </a:t>
            </a:r>
            <a:r>
              <a:rPr lang="es-ES" sz="1600" dirty="0"/>
              <a:t>y se </a:t>
            </a:r>
            <a:r>
              <a:rPr lang="es-ES" sz="1600" b="1" dirty="0"/>
              <a:t>adaptará</a:t>
            </a:r>
            <a:r>
              <a:rPr lang="es-ES" sz="1600" dirty="0"/>
              <a:t> a sus </a:t>
            </a:r>
            <a:r>
              <a:rPr lang="es-ES" sz="1600" b="1" dirty="0"/>
              <a:t>ritmos de trabajo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9</a:t>
            </a:fld>
            <a:endParaRPr lang="es-ES"/>
          </a:p>
        </p:txBody>
      </p:sp>
      <p:sp>
        <p:nvSpPr>
          <p:cNvPr id="5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003574" y="1384417"/>
            <a:ext cx="1548447" cy="1486216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222463" y="1842603"/>
            <a:ext cx="1138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Artículo 14,6</a:t>
            </a:r>
          </a:p>
        </p:txBody>
      </p:sp>
      <p:sp>
        <p:nvSpPr>
          <p:cNvPr id="7" name="Google Shape;570;p46">
            <a:extLst>
              <a:ext uri="{FF2B5EF4-FFF2-40B4-BE49-F238E27FC236}">
                <a16:creationId xmlns:a16="http://schemas.microsoft.com/office/drawing/2014/main" id="{CC5CF215-DF21-7647-8193-A2E0744DF476}"/>
              </a:ext>
            </a:extLst>
          </p:cNvPr>
          <p:cNvSpPr/>
          <p:nvPr/>
        </p:nvSpPr>
        <p:spPr>
          <a:xfrm>
            <a:off x="7003574" y="3169369"/>
            <a:ext cx="1548447" cy="1486216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C71454-776C-6B4E-BC61-47832DF0695D}"/>
              </a:ext>
            </a:extLst>
          </p:cNvPr>
          <p:cNvSpPr txBox="1"/>
          <p:nvPr/>
        </p:nvSpPr>
        <p:spPr>
          <a:xfrm>
            <a:off x="7222463" y="3627555"/>
            <a:ext cx="1138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solidFill>
                  <a:schemeClr val="lt1"/>
                </a:solidFill>
                <a:latin typeface="Raleway"/>
                <a:sym typeface="Raleway"/>
              </a:rPr>
              <a:t>Artículo 16,3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E45A9E8-D1B8-F694-DD0C-111ED0520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89931"/>
      </p:ext>
    </p:extLst>
  </p:cSld>
  <p:clrMapOvr>
    <a:masterClrMapping/>
  </p:clrMapOvr>
  <p:transition advTm="829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1|1.8|3.8|1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4.5|16.5|2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7.6|6.5|9.2"/>
</p:tagLst>
</file>

<file path=ppt/theme/theme1.xml><?xml version="1.0" encoding="utf-8"?>
<a:theme xmlns:a="http://schemas.openxmlformats.org/drawingml/2006/main" name="Mirand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588A87"/>
      </a:accent1>
      <a:accent2>
        <a:srgbClr val="BBDBDF"/>
      </a:accent2>
      <a:accent3>
        <a:srgbClr val="7E89A0"/>
      </a:accent3>
      <a:accent4>
        <a:srgbClr val="BEC1D6"/>
      </a:accent4>
      <a:accent5>
        <a:srgbClr val="9B7160"/>
      </a:accent5>
      <a:accent6>
        <a:srgbClr val="D8C0AD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1873</Words>
  <Application>Microsoft Macintosh PowerPoint</Application>
  <PresentationFormat>Presentación en pantalla (16:9)</PresentationFormat>
  <Paragraphs>131</Paragraphs>
  <Slides>27</Slides>
  <Notes>22</Notes>
  <HiddenSlides>0</HiddenSlides>
  <MMClips>27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Raleway</vt:lpstr>
      <vt:lpstr>Oxygen</vt:lpstr>
      <vt:lpstr>Calibri</vt:lpstr>
      <vt:lpstr>Arial</vt:lpstr>
      <vt:lpstr>Homemade Apple</vt:lpstr>
      <vt:lpstr>Miranda template</vt:lpstr>
      <vt:lpstr>Desde la fotografía al aprendizaje práctico en el aula </vt:lpstr>
      <vt:lpstr>Comencemos…</vt:lpstr>
      <vt:lpstr>Tres serán los conceptos básicos que trabajaremos en este tema</vt:lpstr>
      <vt:lpstr>¿Qué es para vosotros la inclusión? </vt:lpstr>
      <vt:lpstr>¿Qué dice la normativa que es inclusión? </vt:lpstr>
      <vt:lpstr>Según la Ley Orgánica 3/2020, de 29 de diciembre, por la que se modifica la Ley Orgánica 2/2006, de 3 de mayo, de Educación (LOMLEO)…</vt:lpstr>
      <vt:lpstr>Diseño Universal de Aprendizaje</vt:lpstr>
      <vt:lpstr>Capítulo II. Equidad y compensación de las desigualdades en educación </vt:lpstr>
      <vt:lpstr>¿Qué dice la LOMLOE respecto a la inclusión en la etapa infantil?</vt:lpstr>
      <vt:lpstr>¿Qué dicen los expertos que es inclusión?</vt:lpstr>
      <vt:lpstr>Conceptualización</vt:lpstr>
      <vt:lpstr>Los expertos hablan…</vt:lpstr>
      <vt:lpstr>¿Ha cambiado vuestra conceptualización inicial sobre el término inclusión?</vt:lpstr>
      <vt:lpstr>Presentación de PowerPoint</vt:lpstr>
      <vt:lpstr>Ahora vamos con el segundo concepto esencial, la narrativa ¿por qué optamos por este término desde un enfoqu educativo inclusivo?</vt:lpstr>
      <vt:lpstr>Presentación de PowerPoint</vt:lpstr>
      <vt:lpstr>Presentación de PowerPoint</vt:lpstr>
      <vt:lpstr>Su uso en educación permite…</vt:lpstr>
      <vt:lpstr>Pero, ¿por qué es importante trabajarla en el aula?</vt:lpstr>
      <vt:lpstr>Presentación de PowerPoint</vt:lpstr>
      <vt:lpstr>¿Qué tiene que ver la narrativa con la inclusión?</vt:lpstr>
      <vt:lpstr>Presentación de PowerPoint</vt:lpstr>
      <vt:lpstr>Foto-elicitación</vt:lpstr>
      <vt:lpstr>¿Qué es?</vt:lpstr>
      <vt:lpstr>La indagación narrativa visual consiste en que un sujeto genere un relato sobre acontecimientos vividos o sobre alguna idea argumento a partir de la proyección de una imagen o conjunto de. Los sujetos expresan sus subjetividades y vivencias a través de su discurso verbal e, icónicamente, a partir de las imágenes contenidas en las fotografías (composición de la imagen, plano, angulación, selección de objetos, sujetos y escenarios). Se genera un proceso narrativo que, según Etherington (2007), tiene la virtualidad de exponer una situación o hecho hacia adentro, pero también hacia afuera, hacia atrás y hacia adelante, un viaje cognitivo en el que pueden encontrar nuevas preguntas e hipótesis que permiten profundizar y comprender mejor una situación, concepto, o realidad (Rayón, Romera, De las Heras, Torrego y Bautista, 2021, p.43)</vt:lpstr>
      <vt:lpstr>Motivos por lo que trabajar la foto-elicitación en educación (Rayón, Romera, De las Heras, Torrego y Bautista, 2021, pp.44-45)</vt:lpstr>
      <vt:lpstr>El valor de la foto-elicitación…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Seminario: Acción tutorial</dc:title>
  <dc:creator>Almudena</dc:creator>
  <cp:lastModifiedBy>Almudena Cotán</cp:lastModifiedBy>
  <cp:revision>30</cp:revision>
  <dcterms:modified xsi:type="dcterms:W3CDTF">2022-09-28T10:37:37Z</dcterms:modified>
</cp:coreProperties>
</file>