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2"/>
  </p:notesMasterIdLst>
  <p:sldIdLst>
    <p:sldId id="256" r:id="rId2"/>
    <p:sldId id="295" r:id="rId3"/>
    <p:sldId id="258" r:id="rId4"/>
    <p:sldId id="257" r:id="rId5"/>
    <p:sldId id="297" r:id="rId6"/>
    <p:sldId id="260" r:id="rId7"/>
    <p:sldId id="296" r:id="rId8"/>
    <p:sldId id="298" r:id="rId9"/>
    <p:sldId id="270" r:id="rId10"/>
    <p:sldId id="259" r:id="rId11"/>
    <p:sldId id="261" r:id="rId12"/>
    <p:sldId id="264" r:id="rId13"/>
    <p:sldId id="262" r:id="rId14"/>
    <p:sldId id="265" r:id="rId15"/>
    <p:sldId id="266" r:id="rId16"/>
    <p:sldId id="263" r:id="rId17"/>
    <p:sldId id="271" r:id="rId18"/>
    <p:sldId id="272" r:id="rId19"/>
    <p:sldId id="283" r:id="rId20"/>
    <p:sldId id="299"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Inria Serif" pitchFamily="2" charset="77"/>
      <p:regular r:id="rId27"/>
      <p:bold r:id="rId28"/>
      <p:italic r:id="rId29"/>
      <p:boldItalic r:id="rId30"/>
    </p:embeddedFont>
    <p:embeddedFont>
      <p:font typeface="Inria Serif Light" pitchFamily="2" charset="77"/>
      <p:regular r:id="rId31"/>
      <p:bold r:id="rId32"/>
      <p:italic r:id="rId33"/>
      <p:boldItalic r:id="rId34"/>
    </p:embeddedFont>
    <p:embeddedFont>
      <p:font typeface="Playfair Display" pitchFamily="2" charset="77"/>
      <p:regular r:id="rId35"/>
      <p:bold r:id="rId36"/>
      <p:italic r:id="rId37"/>
      <p:boldItalic r:id="rId38"/>
    </p:embeddedFont>
    <p:embeddedFont>
      <p:font typeface="Playfair Display Regular" pitchFamily="2" charset="77"/>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46DF28-2150-43F1-838E-3EFDFE06A0C1}">
  <a:tblStyle styleId="{2146DF28-2150-43F1-838E-3EFDFE06A0C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BB1EE3E-A275-4247-A9CC-9BE1B03F3CE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1"/>
  </p:normalViewPr>
  <p:slideViewPr>
    <p:cSldViewPr snapToGrid="0">
      <p:cViewPr varScale="1">
        <p:scale>
          <a:sx n="146" d="100"/>
          <a:sy n="146" d="100"/>
        </p:scale>
        <p:origin x="6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da24d69543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da24d69543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2293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9159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da24d69543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da24d69543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654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2571750"/>
            <a:ext cx="9144000" cy="2571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02900" y="1361354"/>
            <a:ext cx="37245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 name="Google Shape;12;p2"/>
          <p:cNvSpPr/>
          <p:nvPr/>
        </p:nvSpPr>
        <p:spPr>
          <a:xfrm>
            <a:off x="8227900" y="-1675"/>
            <a:ext cx="916200" cy="916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with transparent frame">
  <p:cSld name="BLANK_1">
    <p:bg>
      <p:bgPr>
        <a:solidFill>
          <a:schemeClr val="lt1"/>
        </a:solidFill>
        <a:effectLst/>
      </p:bgPr>
    </p:bg>
    <p:spTree>
      <p:nvGrpSpPr>
        <p:cNvPr id="1" name="Shape 58"/>
        <p:cNvGrpSpPr/>
        <p:nvPr/>
      </p:nvGrpSpPr>
      <p:grpSpPr>
        <a:xfrm>
          <a:off x="0" y="0"/>
          <a:ext cx="0" cy="0"/>
          <a:chOff x="0" y="0"/>
          <a:chExt cx="0" cy="0"/>
        </a:xfrm>
      </p:grpSpPr>
      <p:sp>
        <p:nvSpPr>
          <p:cNvPr id="59" name="Google Shape;59;p12"/>
          <p:cNvSpPr/>
          <p:nvPr/>
        </p:nvSpPr>
        <p:spPr>
          <a:xfrm>
            <a:off x="0" y="0"/>
            <a:ext cx="9144000" cy="5143500"/>
          </a:xfrm>
          <a:prstGeom prst="frame">
            <a:avLst>
              <a:gd name="adj1" fmla="val 8849"/>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2"/>
          <p:cNvSpPr txBox="1">
            <a:spLocks noGrp="1"/>
          </p:cNvSpPr>
          <p:nvPr>
            <p:ph type="sldNum" idx="12"/>
          </p:nvPr>
        </p:nvSpPr>
        <p:spPr>
          <a:xfrm>
            <a:off x="8688300" y="4687750"/>
            <a:ext cx="455700" cy="455700"/>
          </a:xfrm>
          <a:prstGeom prst="rect">
            <a:avLst/>
          </a:prstGeom>
          <a:solidFill>
            <a:srgbClr val="3B1106">
              <a:alpha val="6150"/>
            </a:srgbClr>
          </a:solidFill>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2"/>
        </a:solidFill>
        <a:effectLst/>
      </p:bgPr>
    </p:bg>
    <p:spTree>
      <p:nvGrpSpPr>
        <p:cNvPr id="1" name="Shape 13"/>
        <p:cNvGrpSpPr/>
        <p:nvPr/>
      </p:nvGrpSpPr>
      <p:grpSpPr>
        <a:xfrm>
          <a:off x="0" y="0"/>
          <a:ext cx="0" cy="0"/>
          <a:chOff x="0" y="0"/>
          <a:chExt cx="0" cy="0"/>
        </a:xfrm>
      </p:grpSpPr>
      <p:sp>
        <p:nvSpPr>
          <p:cNvPr id="14" name="Google Shape;14;p3"/>
          <p:cNvSpPr/>
          <p:nvPr/>
        </p:nvSpPr>
        <p:spPr>
          <a:xfrm>
            <a:off x="0" y="2571750"/>
            <a:ext cx="9144000" cy="25719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 name="Google Shape;16;p3"/>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400"/>
              <a:buNone/>
              <a:defRPr sz="1400"/>
            </a:lvl1pPr>
            <a:lvl2pPr lvl="1" rtl="0">
              <a:spcBef>
                <a:spcPts val="600"/>
              </a:spcBef>
              <a:spcAft>
                <a:spcPts val="0"/>
              </a:spcAft>
              <a:buClr>
                <a:schemeClr val="dk1"/>
              </a:buClr>
              <a:buSzPts val="1400"/>
              <a:buNone/>
              <a:defRPr sz="1400"/>
            </a:lvl2pPr>
            <a:lvl3pPr lvl="2" rtl="0">
              <a:spcBef>
                <a:spcPts val="600"/>
              </a:spcBef>
              <a:spcAft>
                <a:spcPts val="0"/>
              </a:spcAft>
              <a:buClr>
                <a:schemeClr val="dk1"/>
              </a:buClr>
              <a:buSzPts val="1400"/>
              <a:buNone/>
              <a:defRPr sz="1400"/>
            </a:lvl3pPr>
            <a:lvl4pPr lvl="3" rtl="0">
              <a:spcBef>
                <a:spcPts val="600"/>
              </a:spcBef>
              <a:spcAft>
                <a:spcPts val="0"/>
              </a:spcAft>
              <a:buSzPts val="1400"/>
              <a:buNone/>
              <a:defRPr sz="1400"/>
            </a:lvl4pPr>
            <a:lvl5pPr lvl="4" rtl="0">
              <a:spcBef>
                <a:spcPts val="600"/>
              </a:spcBef>
              <a:spcAft>
                <a:spcPts val="0"/>
              </a:spcAft>
              <a:buSzPts val="1400"/>
              <a:buNone/>
              <a:defRPr sz="1400"/>
            </a:lvl5pPr>
            <a:lvl6pPr lvl="5" rtl="0">
              <a:spcBef>
                <a:spcPts val="600"/>
              </a:spcBef>
              <a:spcAft>
                <a:spcPts val="0"/>
              </a:spcAft>
              <a:buSzPts val="1400"/>
              <a:buNone/>
              <a:defRPr sz="1400"/>
            </a:lvl6pPr>
            <a:lvl7pPr lvl="6" rtl="0">
              <a:spcBef>
                <a:spcPts val="600"/>
              </a:spcBef>
              <a:spcAft>
                <a:spcPts val="0"/>
              </a:spcAft>
              <a:buSzPts val="1400"/>
              <a:buNone/>
              <a:defRPr sz="1400"/>
            </a:lvl7pPr>
            <a:lvl8pPr lvl="7" rtl="0">
              <a:spcBef>
                <a:spcPts val="600"/>
              </a:spcBef>
              <a:spcAft>
                <a:spcPts val="0"/>
              </a:spcAft>
              <a:buSzPts val="1400"/>
              <a:buNone/>
              <a:defRPr sz="1400"/>
            </a:lvl8pPr>
            <a:lvl9pPr lvl="8" rtl="0">
              <a:spcBef>
                <a:spcPts val="600"/>
              </a:spcBef>
              <a:spcAft>
                <a:spcPts val="600"/>
              </a:spcAft>
              <a:buSzPts val="1400"/>
              <a:buNone/>
              <a:defRPr sz="1400"/>
            </a:lvl9pPr>
          </a:lstStyle>
          <a:p>
            <a:endParaRPr/>
          </a:p>
        </p:txBody>
      </p:sp>
      <p:sp>
        <p:nvSpPr>
          <p:cNvPr id="17" name="Google Shape;17;p3"/>
          <p:cNvSpPr/>
          <p:nvPr/>
        </p:nvSpPr>
        <p:spPr>
          <a:xfrm>
            <a:off x="5928400" y="916150"/>
            <a:ext cx="2299500" cy="3311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
        <p:nvSpPr>
          <p:cNvPr id="18" name="Google Shape;18;p3"/>
          <p:cNvSpPr/>
          <p:nvPr/>
        </p:nvSpPr>
        <p:spPr>
          <a:xfrm>
            <a:off x="8227900" y="4227300"/>
            <a:ext cx="916200" cy="91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19"/>
        <p:cNvGrpSpPr/>
        <p:nvPr/>
      </p:nvGrpSpPr>
      <p:grpSpPr>
        <a:xfrm>
          <a:off x="0" y="0"/>
          <a:ext cx="0" cy="0"/>
          <a:chOff x="0" y="0"/>
          <a:chExt cx="0" cy="0"/>
        </a:xfrm>
      </p:grpSpPr>
      <p:sp>
        <p:nvSpPr>
          <p:cNvPr id="20" name="Google Shape;20;p4"/>
          <p:cNvSpPr/>
          <p:nvPr/>
        </p:nvSpPr>
        <p:spPr>
          <a:xfrm>
            <a:off x="2307300" y="921000"/>
            <a:ext cx="6836700" cy="4222500"/>
          </a:xfrm>
          <a:prstGeom prst="rect">
            <a:avLst/>
          </a:prstGeom>
          <a:solidFill>
            <a:srgbClr val="3B1106">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1pPr>
            <a:lvl2pPr marL="914400" lvl="1"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2pPr>
            <a:lvl3pPr marL="1371600" lvl="2"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3pPr>
            <a:lvl4pPr marL="1828800" lvl="3"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4pPr>
            <a:lvl5pPr marL="2286000" lvl="4"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5pPr>
            <a:lvl6pPr marL="2743200" lvl="5"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6pPr>
            <a:lvl7pPr marL="3200400" lvl="6"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7pPr>
            <a:lvl8pPr marL="3657600" lvl="7" indent="-431800" rtl="0">
              <a:spcBef>
                <a:spcPts val="600"/>
              </a:spcBef>
              <a:spcAft>
                <a:spcPts val="0"/>
              </a:spcAft>
              <a:buClr>
                <a:schemeClr val="lt1"/>
              </a:buClr>
              <a:buSzPts val="3200"/>
              <a:buFont typeface="Inria Serif"/>
              <a:buChar char="○"/>
              <a:defRPr sz="3200" i="1">
                <a:solidFill>
                  <a:schemeClr val="lt1"/>
                </a:solidFill>
                <a:latin typeface="Inria Serif"/>
                <a:ea typeface="Inria Serif"/>
                <a:cs typeface="Inria Serif"/>
                <a:sym typeface="Inria Serif"/>
              </a:defRPr>
            </a:lvl8pPr>
            <a:lvl9pPr marL="4114800" lvl="8" indent="-431800" rtl="0">
              <a:spcBef>
                <a:spcPts val="600"/>
              </a:spcBef>
              <a:spcAft>
                <a:spcPts val="600"/>
              </a:spcAft>
              <a:buClr>
                <a:schemeClr val="lt1"/>
              </a:buClr>
              <a:buSzPts val="3200"/>
              <a:buFont typeface="Inria Serif"/>
              <a:buChar char="■"/>
              <a:defRPr sz="3200" i="1">
                <a:solidFill>
                  <a:schemeClr val="lt1"/>
                </a:solidFill>
                <a:latin typeface="Inria Serif"/>
                <a:ea typeface="Inria Serif"/>
                <a:cs typeface="Inria Serif"/>
                <a:sym typeface="Inria Serif"/>
              </a:defRPr>
            </a:lvl9pPr>
          </a:lstStyle>
          <a:p>
            <a:endParaRPr/>
          </a:p>
        </p:txBody>
      </p:sp>
      <p:sp>
        <p:nvSpPr>
          <p:cNvPr id="22" name="Google Shape;22;p4"/>
          <p:cNvSpPr txBox="1"/>
          <p:nvPr/>
        </p:nvSpPr>
        <p:spPr>
          <a:xfrm>
            <a:off x="213450" y="600536"/>
            <a:ext cx="1957200" cy="6537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None/>
            </a:pPr>
            <a:r>
              <a:rPr lang="en" sz="9600" b="1">
                <a:solidFill>
                  <a:schemeClr val="lt2"/>
                </a:solidFill>
                <a:latin typeface="Inria Serif"/>
                <a:ea typeface="Inria Serif"/>
                <a:cs typeface="Inria Serif"/>
                <a:sym typeface="Inria Serif"/>
              </a:rPr>
              <a:t>“</a:t>
            </a:r>
            <a:endParaRPr sz="9600" b="1">
              <a:solidFill>
                <a:schemeClr val="lt2"/>
              </a:solidFill>
              <a:latin typeface="Inria Serif"/>
              <a:ea typeface="Inria Serif"/>
              <a:cs typeface="Inria Serif"/>
              <a:sym typeface="Inria Serif"/>
            </a:endParaRPr>
          </a:p>
        </p:txBody>
      </p:sp>
      <p:sp>
        <p:nvSpPr>
          <p:cNvPr id="23" name="Google Shape;23;p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
        <p:cNvGrpSpPr/>
        <p:nvPr/>
      </p:nvGrpSpPr>
      <p:grpSpPr>
        <a:xfrm>
          <a:off x="0" y="0"/>
          <a:ext cx="0" cy="0"/>
          <a:chOff x="0" y="0"/>
          <a:chExt cx="0" cy="0"/>
        </a:xfrm>
      </p:grpSpPr>
      <p:sp>
        <p:nvSpPr>
          <p:cNvPr id="25" name="Google Shape;25;p5"/>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27" name="Google Shape;27;p5"/>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28" name="Google Shape;28;p5"/>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29"/>
        <p:cNvGrpSpPr/>
        <p:nvPr/>
      </p:nvGrpSpPr>
      <p:grpSpPr>
        <a:xfrm>
          <a:off x="0" y="0"/>
          <a:ext cx="0" cy="0"/>
          <a:chOff x="0" y="0"/>
          <a:chExt cx="0" cy="0"/>
        </a:xfrm>
      </p:grpSpPr>
      <p:sp>
        <p:nvSpPr>
          <p:cNvPr id="30" name="Google Shape;30;p6"/>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5700" y="1586238"/>
            <a:ext cx="3623100" cy="3348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2" name="Google Shape;32;p6"/>
          <p:cNvSpPr txBox="1">
            <a:spLocks noGrp="1"/>
          </p:cNvSpPr>
          <p:nvPr>
            <p:ph type="body" idx="1"/>
          </p:nvPr>
        </p:nvSpPr>
        <p:spPr>
          <a:xfrm>
            <a:off x="455700" y="2139163"/>
            <a:ext cx="3623100" cy="1418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a:lvl1pPr>
            <a:lvl2pPr marL="914400" lvl="1" indent="-355600" rtl="0">
              <a:spcBef>
                <a:spcPts val="600"/>
              </a:spcBef>
              <a:spcAft>
                <a:spcPts val="0"/>
              </a:spcAft>
              <a:buSzPts val="2000"/>
              <a:buChar char="▪"/>
              <a:defRPr/>
            </a:lvl2pPr>
            <a:lvl3pPr marL="1371600" lvl="2" indent="-355600" rtl="0">
              <a:spcBef>
                <a:spcPts val="600"/>
              </a:spcBef>
              <a:spcAft>
                <a:spcPts val="0"/>
              </a:spcAft>
              <a:buSzPts val="2000"/>
              <a:buChar char="▫"/>
              <a:defRPr/>
            </a:lvl3pPr>
            <a:lvl4pPr marL="1828800" lvl="3" indent="-355600" rtl="0">
              <a:spcBef>
                <a:spcPts val="600"/>
              </a:spcBef>
              <a:spcAft>
                <a:spcPts val="0"/>
              </a:spcAft>
              <a:buSzPts val="2000"/>
              <a:buChar char="●"/>
              <a:defRPr/>
            </a:lvl4pPr>
            <a:lvl5pPr marL="2286000" lvl="4" indent="-355600" rtl="0">
              <a:spcBef>
                <a:spcPts val="600"/>
              </a:spcBef>
              <a:spcAft>
                <a:spcPts val="0"/>
              </a:spcAft>
              <a:buSzPts val="2000"/>
              <a:buChar char="○"/>
              <a:defRPr/>
            </a:lvl5pPr>
            <a:lvl6pPr marL="2743200" lvl="5" indent="-355600" rtl="0">
              <a:spcBef>
                <a:spcPts val="600"/>
              </a:spcBef>
              <a:spcAft>
                <a:spcPts val="0"/>
              </a:spcAft>
              <a:buSzPts val="2000"/>
              <a:buChar char="■"/>
              <a:defRPr/>
            </a:lvl6pPr>
            <a:lvl7pPr marL="3200400" lvl="6" indent="-355600" rtl="0">
              <a:spcBef>
                <a:spcPts val="600"/>
              </a:spcBef>
              <a:spcAft>
                <a:spcPts val="0"/>
              </a:spcAft>
              <a:buSzPts val="2000"/>
              <a:buChar char="●"/>
              <a:defRPr/>
            </a:lvl7pPr>
            <a:lvl8pPr marL="3657600" lvl="7" indent="-355600" rtl="0">
              <a:spcBef>
                <a:spcPts val="600"/>
              </a:spcBef>
              <a:spcAft>
                <a:spcPts val="0"/>
              </a:spcAft>
              <a:buSzPts val="2000"/>
              <a:buChar char="○"/>
              <a:defRPr/>
            </a:lvl8pPr>
            <a:lvl9pPr marL="4114800" lvl="8" indent="-355600" rtl="0">
              <a:spcBef>
                <a:spcPts val="600"/>
              </a:spcBef>
              <a:spcAft>
                <a:spcPts val="600"/>
              </a:spcAft>
              <a:buSzPts val="2000"/>
              <a:buChar char="■"/>
              <a:defRPr/>
            </a:lvl9pPr>
          </a:lstStyle>
          <a:p>
            <a:endParaRPr/>
          </a:p>
        </p:txBody>
      </p:sp>
      <p:sp>
        <p:nvSpPr>
          <p:cNvPr id="33" name="Google Shape;33;p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4"/>
        <p:cNvGrpSpPr/>
        <p:nvPr/>
      </p:nvGrpSpPr>
      <p:grpSpPr>
        <a:xfrm>
          <a:off x="0" y="0"/>
          <a:ext cx="0" cy="0"/>
          <a:chOff x="0" y="0"/>
          <a:chExt cx="0" cy="0"/>
        </a:xfrm>
      </p:grpSpPr>
      <p:sp>
        <p:nvSpPr>
          <p:cNvPr id="35" name="Google Shape;35;p7"/>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37" name="Google Shape;37;p7"/>
          <p:cNvSpPr txBox="1">
            <a:spLocks noGrp="1"/>
          </p:cNvSpPr>
          <p:nvPr>
            <p:ph type="body" idx="1"/>
          </p:nvPr>
        </p:nvSpPr>
        <p:spPr>
          <a:xfrm>
            <a:off x="2794425"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8" name="Google Shape;38;p7"/>
          <p:cNvSpPr txBox="1">
            <a:spLocks noGrp="1"/>
          </p:cNvSpPr>
          <p:nvPr>
            <p:ph type="body" idx="2"/>
          </p:nvPr>
        </p:nvSpPr>
        <p:spPr>
          <a:xfrm>
            <a:off x="5934401" y="1376725"/>
            <a:ext cx="2754000" cy="3311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39" name="Google Shape;39;p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0"/>
        <p:cNvGrpSpPr/>
        <p:nvPr/>
      </p:nvGrpSpPr>
      <p:grpSpPr>
        <a:xfrm>
          <a:off x="0" y="0"/>
          <a:ext cx="0" cy="0"/>
          <a:chOff x="0" y="0"/>
          <a:chExt cx="0" cy="0"/>
        </a:xfrm>
      </p:grpSpPr>
      <p:sp>
        <p:nvSpPr>
          <p:cNvPr id="41" name="Google Shape;41;p8"/>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43" name="Google Shape;43;p8"/>
          <p:cNvSpPr txBox="1">
            <a:spLocks noGrp="1"/>
          </p:cNvSpPr>
          <p:nvPr>
            <p:ph type="body" idx="1"/>
          </p:nvPr>
        </p:nvSpPr>
        <p:spPr>
          <a:xfrm>
            <a:off x="2762975"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4" name="Google Shape;44;p8"/>
          <p:cNvSpPr txBox="1">
            <a:spLocks noGrp="1"/>
          </p:cNvSpPr>
          <p:nvPr>
            <p:ph type="body" idx="2"/>
          </p:nvPr>
        </p:nvSpPr>
        <p:spPr>
          <a:xfrm>
            <a:off x="4802737"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5" name="Google Shape;45;p8"/>
          <p:cNvSpPr txBox="1">
            <a:spLocks noGrp="1"/>
          </p:cNvSpPr>
          <p:nvPr>
            <p:ph type="body" idx="3"/>
          </p:nvPr>
        </p:nvSpPr>
        <p:spPr>
          <a:xfrm>
            <a:off x="6842500" y="1376725"/>
            <a:ext cx="1845900" cy="33111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600"/>
              </a:spcBef>
              <a:spcAft>
                <a:spcPts val="0"/>
              </a:spcAft>
              <a:buSzPts val="1600"/>
              <a:buChar char="▪"/>
              <a:defRPr sz="1600"/>
            </a:lvl2pPr>
            <a:lvl3pPr marL="1371600" lvl="2" indent="-330200" rtl="0">
              <a:spcBef>
                <a:spcPts val="600"/>
              </a:spcBef>
              <a:spcAft>
                <a:spcPts val="0"/>
              </a:spcAft>
              <a:buSzPts val="1600"/>
              <a:buChar char="▫"/>
              <a:defRPr sz="1600"/>
            </a:lvl3pPr>
            <a:lvl4pPr marL="1828800" lvl="3" indent="-330200" rtl="0">
              <a:spcBef>
                <a:spcPts val="600"/>
              </a:spcBef>
              <a:spcAft>
                <a:spcPts val="0"/>
              </a:spcAft>
              <a:buSzPts val="1600"/>
              <a:buChar char="●"/>
              <a:defRPr sz="1600"/>
            </a:lvl4pPr>
            <a:lvl5pPr marL="2286000" lvl="4" indent="-330200" rtl="0">
              <a:spcBef>
                <a:spcPts val="600"/>
              </a:spcBef>
              <a:spcAft>
                <a:spcPts val="0"/>
              </a:spcAft>
              <a:buSzPts val="1600"/>
              <a:buChar char="○"/>
              <a:defRPr sz="1600"/>
            </a:lvl5pPr>
            <a:lvl6pPr marL="2743200" lvl="5" indent="-330200" rtl="0">
              <a:spcBef>
                <a:spcPts val="600"/>
              </a:spcBef>
              <a:spcAft>
                <a:spcPts val="0"/>
              </a:spcAft>
              <a:buSzPts val="1600"/>
              <a:buChar char="■"/>
              <a:defRPr sz="1600"/>
            </a:lvl6pPr>
            <a:lvl7pPr marL="3200400" lvl="6" indent="-330200" rtl="0">
              <a:spcBef>
                <a:spcPts val="600"/>
              </a:spcBef>
              <a:spcAft>
                <a:spcPts val="0"/>
              </a:spcAft>
              <a:buSzPts val="1600"/>
              <a:buChar char="●"/>
              <a:defRPr sz="1600"/>
            </a:lvl7pPr>
            <a:lvl8pPr marL="3657600" lvl="7" indent="-330200" rtl="0">
              <a:spcBef>
                <a:spcPts val="600"/>
              </a:spcBef>
              <a:spcAft>
                <a:spcPts val="0"/>
              </a:spcAft>
              <a:buSzPts val="1600"/>
              <a:buChar char="○"/>
              <a:defRPr sz="1600"/>
            </a:lvl8pPr>
            <a:lvl9pPr marL="4114800" lvl="8" indent="-330200" rtl="0">
              <a:spcBef>
                <a:spcPts val="600"/>
              </a:spcBef>
              <a:spcAft>
                <a:spcPts val="600"/>
              </a:spcAft>
              <a:buSzPts val="1600"/>
              <a:buChar char="■"/>
              <a:defRPr sz="1600"/>
            </a:lvl9pPr>
          </a:lstStyle>
          <a:p>
            <a:endParaRPr/>
          </a:p>
        </p:txBody>
      </p:sp>
      <p:sp>
        <p:nvSpPr>
          <p:cNvPr id="46" name="Google Shape;46;p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9"/>
          <p:cNvSpPr/>
          <p:nvPr/>
        </p:nvSpPr>
        <p:spPr>
          <a:xfrm>
            <a:off x="2307300" y="921000"/>
            <a:ext cx="6836700" cy="4222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9"/>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lvl1pPr lvl="0" rtl="0">
              <a:spcBef>
                <a:spcPts val="0"/>
              </a:spcBef>
              <a:spcAft>
                <a:spcPts val="0"/>
              </a:spcAft>
              <a:buSzPts val="2200"/>
              <a:buNone/>
              <a:defRPr/>
            </a:lvl1pPr>
            <a:lvl2pPr lvl="1" rtl="0">
              <a:spcBef>
                <a:spcPts val="0"/>
              </a:spcBef>
              <a:spcAft>
                <a:spcPts val="0"/>
              </a:spcAft>
              <a:buSzPts val="2200"/>
              <a:buNone/>
              <a:defRPr/>
            </a:lvl2pPr>
            <a:lvl3pPr lvl="2" rtl="0">
              <a:spcBef>
                <a:spcPts val="0"/>
              </a:spcBef>
              <a:spcAft>
                <a:spcPts val="0"/>
              </a:spcAft>
              <a:buSzPts val="2200"/>
              <a:buNone/>
              <a:defRPr/>
            </a:lvl3pPr>
            <a:lvl4pPr lvl="3" rtl="0">
              <a:spcBef>
                <a:spcPts val="0"/>
              </a:spcBef>
              <a:spcAft>
                <a:spcPts val="0"/>
              </a:spcAft>
              <a:buSzPts val="2200"/>
              <a:buNone/>
              <a:defRPr/>
            </a:lvl4pPr>
            <a:lvl5pPr lvl="4" rtl="0">
              <a:spcBef>
                <a:spcPts val="0"/>
              </a:spcBef>
              <a:spcAft>
                <a:spcPts val="0"/>
              </a:spcAft>
              <a:buSzPts val="2200"/>
              <a:buNone/>
              <a:defRPr/>
            </a:lvl5pPr>
            <a:lvl6pPr lvl="5" rtl="0">
              <a:spcBef>
                <a:spcPts val="0"/>
              </a:spcBef>
              <a:spcAft>
                <a:spcPts val="0"/>
              </a:spcAft>
              <a:buSzPts val="2200"/>
              <a:buNone/>
              <a:defRPr/>
            </a:lvl6pPr>
            <a:lvl7pPr lvl="6" rtl="0">
              <a:spcBef>
                <a:spcPts val="0"/>
              </a:spcBef>
              <a:spcAft>
                <a:spcPts val="0"/>
              </a:spcAft>
              <a:buSzPts val="2200"/>
              <a:buNone/>
              <a:defRPr/>
            </a:lvl7pPr>
            <a:lvl8pPr lvl="7" rtl="0">
              <a:spcBef>
                <a:spcPts val="0"/>
              </a:spcBef>
              <a:spcAft>
                <a:spcPts val="0"/>
              </a:spcAft>
              <a:buSzPts val="2200"/>
              <a:buNone/>
              <a:defRPr/>
            </a:lvl8pPr>
            <a:lvl9pPr lvl="8" rtl="0">
              <a:spcBef>
                <a:spcPts val="0"/>
              </a:spcBef>
              <a:spcAft>
                <a:spcPts val="0"/>
              </a:spcAft>
              <a:buSzPts val="2200"/>
              <a:buNone/>
              <a:defRPr/>
            </a:lvl9pPr>
          </a:lstStyle>
          <a:p>
            <a:endParaRPr/>
          </a:p>
        </p:txBody>
      </p:sp>
      <p:sp>
        <p:nvSpPr>
          <p:cNvPr id="50" name="Google Shape;50;p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55"/>
        <p:cNvGrpSpPr/>
        <p:nvPr/>
      </p:nvGrpSpPr>
      <p:grpSpPr>
        <a:xfrm>
          <a:off x="0" y="0"/>
          <a:ext cx="0" cy="0"/>
          <a:chOff x="0" y="0"/>
          <a:chExt cx="0" cy="0"/>
        </a:xfrm>
      </p:grpSpPr>
      <p:sp>
        <p:nvSpPr>
          <p:cNvPr id="56" name="Google Shape;56;p11"/>
          <p:cNvSpPr/>
          <p:nvPr/>
        </p:nvSpPr>
        <p:spPr>
          <a:xfrm>
            <a:off x="0" y="0"/>
            <a:ext cx="9144000" cy="5143500"/>
          </a:xfrm>
          <a:prstGeom prst="frame">
            <a:avLst>
              <a:gd name="adj1" fmla="val 884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688300" y="4687750"/>
            <a:ext cx="455700" cy="455700"/>
          </a:xfrm>
          <a:prstGeom prst="rect">
            <a:avLst/>
          </a:prstGeom>
          <a:solidFill>
            <a:schemeClr val="accent2"/>
          </a:solidFill>
          <a:ln>
            <a:noFill/>
          </a:ln>
        </p:spPr>
        <p:txBody>
          <a:bodyPr spcFirstLastPara="1" wrap="square" lIns="0" tIns="0" rIns="0" bIns="0" anchor="ctr" anchorCtr="0">
            <a:noAutofit/>
          </a:bodyPr>
          <a:lstStyle>
            <a:lvl1pPr lvl="0" algn="ctr" rtl="0">
              <a:buNone/>
              <a:defRPr sz="1300" b="1">
                <a:solidFill>
                  <a:schemeClr val="lt1"/>
                </a:solidFill>
                <a:latin typeface="Inria Serif"/>
                <a:ea typeface="Inria Serif"/>
                <a:cs typeface="Inria Serif"/>
                <a:sym typeface="Inria Serif"/>
              </a:defRPr>
            </a:lvl1pPr>
            <a:lvl2pPr lvl="1" algn="ctr" rtl="0">
              <a:buNone/>
              <a:defRPr sz="1300" b="1">
                <a:solidFill>
                  <a:schemeClr val="lt1"/>
                </a:solidFill>
                <a:latin typeface="Inria Serif"/>
                <a:ea typeface="Inria Serif"/>
                <a:cs typeface="Inria Serif"/>
                <a:sym typeface="Inria Serif"/>
              </a:defRPr>
            </a:lvl2pPr>
            <a:lvl3pPr lvl="2" algn="ctr" rtl="0">
              <a:buNone/>
              <a:defRPr sz="1300" b="1">
                <a:solidFill>
                  <a:schemeClr val="lt1"/>
                </a:solidFill>
                <a:latin typeface="Inria Serif"/>
                <a:ea typeface="Inria Serif"/>
                <a:cs typeface="Inria Serif"/>
                <a:sym typeface="Inria Serif"/>
              </a:defRPr>
            </a:lvl3pPr>
            <a:lvl4pPr lvl="3" algn="ctr" rtl="0">
              <a:buNone/>
              <a:defRPr sz="1300" b="1">
                <a:solidFill>
                  <a:schemeClr val="lt1"/>
                </a:solidFill>
                <a:latin typeface="Inria Serif"/>
                <a:ea typeface="Inria Serif"/>
                <a:cs typeface="Inria Serif"/>
                <a:sym typeface="Inria Serif"/>
              </a:defRPr>
            </a:lvl4pPr>
            <a:lvl5pPr lvl="4" algn="ctr" rtl="0">
              <a:buNone/>
              <a:defRPr sz="1300" b="1">
                <a:solidFill>
                  <a:schemeClr val="lt1"/>
                </a:solidFill>
                <a:latin typeface="Inria Serif"/>
                <a:ea typeface="Inria Serif"/>
                <a:cs typeface="Inria Serif"/>
                <a:sym typeface="Inria Serif"/>
              </a:defRPr>
            </a:lvl5pPr>
            <a:lvl6pPr lvl="5" algn="ctr" rtl="0">
              <a:buNone/>
              <a:defRPr sz="1300" b="1">
                <a:solidFill>
                  <a:schemeClr val="lt1"/>
                </a:solidFill>
                <a:latin typeface="Inria Serif"/>
                <a:ea typeface="Inria Serif"/>
                <a:cs typeface="Inria Serif"/>
                <a:sym typeface="Inria Serif"/>
              </a:defRPr>
            </a:lvl6pPr>
            <a:lvl7pPr lvl="6" algn="ctr" rtl="0">
              <a:buNone/>
              <a:defRPr sz="1300" b="1">
                <a:solidFill>
                  <a:schemeClr val="lt1"/>
                </a:solidFill>
                <a:latin typeface="Inria Serif"/>
                <a:ea typeface="Inria Serif"/>
                <a:cs typeface="Inria Serif"/>
                <a:sym typeface="Inria Serif"/>
              </a:defRPr>
            </a:lvl7pPr>
            <a:lvl8pPr lvl="7" algn="ctr" rtl="0">
              <a:buNone/>
              <a:defRPr sz="1300" b="1">
                <a:solidFill>
                  <a:schemeClr val="lt1"/>
                </a:solidFill>
                <a:latin typeface="Inria Serif"/>
                <a:ea typeface="Inria Serif"/>
                <a:cs typeface="Inria Serif"/>
                <a:sym typeface="Inria Serif"/>
              </a:defRPr>
            </a:lvl8pPr>
            <a:lvl9pPr lvl="8" algn="ctr" rtl="0">
              <a:buNone/>
              <a:defRPr sz="1300" b="1">
                <a:solidFill>
                  <a:schemeClr val="lt1"/>
                </a:solidFill>
                <a:latin typeface="Inria Serif"/>
                <a:ea typeface="Inria Serif"/>
                <a:cs typeface="Inria Serif"/>
                <a:sym typeface="Inria Serif"/>
              </a:defRPr>
            </a:lvl9pPr>
          </a:lstStyle>
          <a:p>
            <a:pPr marL="0" lvl="0" indent="0" algn="ctr" rtl="0">
              <a:spcBef>
                <a:spcPts val="0"/>
              </a:spcBef>
              <a:spcAft>
                <a:spcPts val="0"/>
              </a:spcAft>
              <a:buNone/>
            </a:pPr>
            <a:fld id="{00000000-1234-1234-1234-123412341234}" type="slidenum">
              <a:rPr lang="en"/>
              <a:t>‹Nº›</a:t>
            </a:fld>
            <a:endParaRPr/>
          </a:p>
        </p:txBody>
      </p:sp>
      <p:sp>
        <p:nvSpPr>
          <p:cNvPr id="7" name="Google Shape;7;p1"/>
          <p:cNvSpPr txBox="1">
            <a:spLocks noGrp="1"/>
          </p:cNvSpPr>
          <p:nvPr>
            <p:ph type="title"/>
          </p:nvPr>
        </p:nvSpPr>
        <p:spPr>
          <a:xfrm>
            <a:off x="455700" y="823775"/>
            <a:ext cx="1623900" cy="3864000"/>
          </a:xfrm>
          <a:prstGeom prst="rect">
            <a:avLst/>
          </a:prstGeom>
          <a:noFill/>
          <a:ln>
            <a:noFill/>
          </a:ln>
        </p:spPr>
        <p:txBody>
          <a:bodyPr spcFirstLastPara="1" wrap="square" lIns="0" tIns="0" rIns="0" bIns="0" anchor="t" anchorCtr="0">
            <a:noAutofit/>
          </a:bodyPr>
          <a:lstStyle>
            <a:lvl1pPr lvl="0"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1pPr>
            <a:lvl2pPr lvl="1"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2pPr>
            <a:lvl3pPr lvl="2"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3pPr>
            <a:lvl4pPr lvl="3"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4pPr>
            <a:lvl5pPr lvl="4"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5pPr>
            <a:lvl6pPr lvl="5"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6pPr>
            <a:lvl7pPr lvl="6"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7pPr>
            <a:lvl8pPr lvl="7"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8pPr>
            <a:lvl9pPr lvl="8" rtl="0">
              <a:lnSpc>
                <a:spcPct val="90000"/>
              </a:lnSpc>
              <a:spcBef>
                <a:spcPts val="0"/>
              </a:spcBef>
              <a:spcAft>
                <a:spcPts val="0"/>
              </a:spcAft>
              <a:buClr>
                <a:schemeClr val="accent1"/>
              </a:buClr>
              <a:buSzPts val="2200"/>
              <a:buFont typeface="Playfair Display Regular"/>
              <a:buNone/>
              <a:defRPr sz="2200">
                <a:solidFill>
                  <a:schemeClr val="accent1"/>
                </a:solidFill>
                <a:latin typeface="Playfair Display Regular"/>
                <a:ea typeface="Playfair Display Regular"/>
                <a:cs typeface="Playfair Display Regular"/>
                <a:sym typeface="Playfair Display Regular"/>
              </a:defRPr>
            </a:lvl9pPr>
          </a:lstStyle>
          <a:p>
            <a:endParaRPr/>
          </a:p>
        </p:txBody>
      </p:sp>
      <p:sp>
        <p:nvSpPr>
          <p:cNvPr id="8" name="Google Shape;8;p1"/>
          <p:cNvSpPr txBox="1">
            <a:spLocks noGrp="1"/>
          </p:cNvSpPr>
          <p:nvPr>
            <p:ph type="body" idx="1"/>
          </p:nvPr>
        </p:nvSpPr>
        <p:spPr>
          <a:xfrm>
            <a:off x="2763000" y="1376700"/>
            <a:ext cx="5925300" cy="3311100"/>
          </a:xfrm>
          <a:prstGeom prst="rect">
            <a:avLst/>
          </a:prstGeom>
          <a:noFill/>
          <a:ln>
            <a:noFill/>
          </a:ln>
        </p:spPr>
        <p:txBody>
          <a:bodyPr spcFirstLastPara="1" wrap="square" lIns="0" tIns="0" rIns="0" bIns="0" anchor="t" anchorCtr="0">
            <a:noAutofit/>
          </a:bodyPr>
          <a:lstStyle>
            <a:lvl1pPr marL="457200" lvl="0" indent="-355600" rtl="0">
              <a:lnSpc>
                <a:spcPct val="115000"/>
              </a:lnSpc>
              <a:spcBef>
                <a:spcPts val="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1pPr>
            <a:lvl2pPr marL="914400" lvl="1"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2pPr>
            <a:lvl3pPr marL="1371600" lvl="2" indent="-355600" rtl="0">
              <a:lnSpc>
                <a:spcPct val="115000"/>
              </a:lnSpc>
              <a:spcBef>
                <a:spcPts val="600"/>
              </a:spcBef>
              <a:spcAft>
                <a:spcPts val="0"/>
              </a:spcAft>
              <a:buClr>
                <a:schemeClr val="accent2"/>
              </a:buClr>
              <a:buSzPts val="2000"/>
              <a:buFont typeface="Inria Serif Light"/>
              <a:buChar char="▫"/>
              <a:defRPr sz="2000">
                <a:solidFill>
                  <a:schemeClr val="dk1"/>
                </a:solidFill>
                <a:latin typeface="Inria Serif Light"/>
                <a:ea typeface="Inria Serif Light"/>
                <a:cs typeface="Inria Serif Light"/>
                <a:sym typeface="Inria Serif Light"/>
              </a:defRPr>
            </a:lvl3pPr>
            <a:lvl4pPr marL="1828800" lvl="3"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4pPr>
            <a:lvl5pPr marL="2286000" lvl="4"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5pPr>
            <a:lvl6pPr marL="2743200" lvl="5"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6pPr>
            <a:lvl7pPr marL="3200400" lvl="6"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7pPr>
            <a:lvl8pPr marL="3657600" lvl="7" indent="-355600" rtl="0">
              <a:lnSpc>
                <a:spcPct val="115000"/>
              </a:lnSpc>
              <a:spcBef>
                <a:spcPts val="600"/>
              </a:spcBef>
              <a:spcAft>
                <a:spcPts val="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8pPr>
            <a:lvl9pPr marL="4114800" lvl="8" indent="-355600" rtl="0">
              <a:lnSpc>
                <a:spcPct val="115000"/>
              </a:lnSpc>
              <a:spcBef>
                <a:spcPts val="600"/>
              </a:spcBef>
              <a:spcAft>
                <a:spcPts val="600"/>
              </a:spcAft>
              <a:buClr>
                <a:schemeClr val="dk1"/>
              </a:buClr>
              <a:buSzPts val="2000"/>
              <a:buFont typeface="Inria Serif Light"/>
              <a:buChar char="■"/>
              <a:defRPr sz="2000">
                <a:solidFill>
                  <a:schemeClr val="dk1"/>
                </a:solidFill>
                <a:latin typeface="Inria Serif Light"/>
                <a:ea typeface="Inria Serif Light"/>
                <a:cs typeface="Inria Serif Light"/>
                <a:sym typeface="Inria Serif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image" Target="../media/image6.jpg"/><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2.pn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9.m4a"/><Relationship Id="rId1" Type="http://schemas.microsoft.com/office/2007/relationships/media" Target="../media/media19.m4a"/><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3"/>
          <p:cNvPicPr preferRelativeResize="0"/>
          <p:nvPr/>
        </p:nvPicPr>
        <p:blipFill rotWithShape="1">
          <a:blip r:embed="rId5">
            <a:alphaModFix/>
          </a:blip>
          <a:srcRect t="12479" b="12479"/>
          <a:stretch/>
        </p:blipFill>
        <p:spPr>
          <a:xfrm>
            <a:off x="4914400" y="914553"/>
            <a:ext cx="3313500" cy="3314401"/>
          </a:xfrm>
          <a:prstGeom prst="rect">
            <a:avLst/>
          </a:prstGeom>
          <a:noFill/>
          <a:ln>
            <a:noFill/>
          </a:ln>
        </p:spPr>
      </p:pic>
      <p:sp>
        <p:nvSpPr>
          <p:cNvPr id="66" name="Google Shape;66;p13"/>
          <p:cNvSpPr txBox="1">
            <a:spLocks noGrp="1"/>
          </p:cNvSpPr>
          <p:nvPr>
            <p:ph type="ctrTitle"/>
          </p:nvPr>
        </p:nvSpPr>
        <p:spPr>
          <a:xfrm>
            <a:off x="681129" y="2776497"/>
            <a:ext cx="37245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Cuestiones formales y éticas de la toma de fotografía</a:t>
            </a:r>
            <a:br>
              <a:rPr lang="en" dirty="0"/>
            </a:br>
            <a:br>
              <a:rPr lang="en" dirty="0"/>
            </a:br>
            <a:r>
              <a:rPr lang="en" sz="2000" dirty="0"/>
              <a:t>Almudena Cotán Fernández</a:t>
            </a:r>
            <a:br>
              <a:rPr lang="en" sz="2000" dirty="0"/>
            </a:br>
            <a:r>
              <a:rPr lang="en" sz="2000" dirty="0"/>
              <a:t>Universidad de Cádiz</a:t>
            </a:r>
            <a:br>
              <a:rPr lang="en" sz="2000" dirty="0"/>
            </a:br>
            <a:r>
              <a:rPr lang="en" sz="2000" dirty="0"/>
              <a:t>almudena.cotan@gm.uca.es</a:t>
            </a:r>
            <a:endParaRPr dirty="0"/>
          </a:p>
        </p:txBody>
      </p:sp>
      <p:grpSp>
        <p:nvGrpSpPr>
          <p:cNvPr id="67" name="Google Shape;67;p13"/>
          <p:cNvGrpSpPr/>
          <p:nvPr/>
        </p:nvGrpSpPr>
        <p:grpSpPr>
          <a:xfrm>
            <a:off x="8370067" y="150601"/>
            <a:ext cx="632500" cy="611548"/>
            <a:chOff x="1247825" y="5001950"/>
            <a:chExt cx="443300" cy="428675"/>
          </a:xfrm>
        </p:grpSpPr>
        <p:sp>
          <p:nvSpPr>
            <p:cNvPr id="68" name="Google Shape;68;p13"/>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3"/>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3"/>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3"/>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3"/>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udio 1">
            <a:hlinkClick r:id="" action="ppaction://media"/>
            <a:extLst>
              <a:ext uri="{FF2B5EF4-FFF2-40B4-BE49-F238E27FC236}">
                <a16:creationId xmlns:a16="http://schemas.microsoft.com/office/drawing/2014/main" id="{609D0937-D8AC-91F5-55F5-0270A6DDF6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p:transition advTm="12085">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ctrTitle" idx="4294967295"/>
          </p:nvPr>
        </p:nvSpPr>
        <p:spPr>
          <a:xfrm>
            <a:off x="855300" y="600810"/>
            <a:ext cx="3195000" cy="403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800" dirty="0"/>
              <a:t>Pero… ¿qué tenemos que hacer exactamente? “Durante” (Segunda semana)</a:t>
            </a:r>
            <a:endParaRPr sz="2800" dirty="0"/>
          </a:p>
        </p:txBody>
      </p:sp>
      <p:sp>
        <p:nvSpPr>
          <p:cNvPr id="96" name="Google Shape;96;p16"/>
          <p:cNvSpPr txBox="1">
            <a:spLocks noGrp="1"/>
          </p:cNvSpPr>
          <p:nvPr>
            <p:ph type="subTitle" idx="4294967295"/>
          </p:nvPr>
        </p:nvSpPr>
        <p:spPr>
          <a:xfrm>
            <a:off x="855300" y="2782373"/>
            <a:ext cx="3195000" cy="1161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sz="1400" b="1" dirty="0"/>
              <a:t>Ahora es vuestro turno de reflexionar y pensar</a:t>
            </a:r>
            <a:endParaRPr sz="1400" b="1" dirty="0"/>
          </a:p>
          <a:p>
            <a:pPr marL="0" lvl="0" indent="0" algn="l" rtl="0">
              <a:spcBef>
                <a:spcPts val="600"/>
              </a:spcBef>
              <a:spcAft>
                <a:spcPts val="0"/>
              </a:spcAft>
              <a:buClr>
                <a:schemeClr val="dk1"/>
              </a:buClr>
              <a:buSzPts val="1100"/>
              <a:buFont typeface="Arial"/>
              <a:buNone/>
            </a:pPr>
            <a:r>
              <a:rPr lang="es-ES" sz="1400" dirty="0"/>
              <a:t>Esta actividad tiene dos partes:</a:t>
            </a:r>
          </a:p>
          <a:p>
            <a:pPr marL="342900" lvl="0" indent="-342900" algn="l" rtl="0">
              <a:spcBef>
                <a:spcPts val="600"/>
              </a:spcBef>
              <a:spcAft>
                <a:spcPts val="0"/>
              </a:spcAft>
              <a:buClr>
                <a:schemeClr val="dk1"/>
              </a:buClr>
              <a:buSzPts val="1100"/>
              <a:buFont typeface="Arial"/>
              <a:buAutoNum type="arabicPeriod"/>
            </a:pPr>
            <a:r>
              <a:rPr lang="es-ES" sz="1400" b="1" dirty="0"/>
              <a:t>Individual</a:t>
            </a:r>
          </a:p>
          <a:p>
            <a:pPr marL="342900" lvl="0" indent="-342900" algn="l" rtl="0">
              <a:spcBef>
                <a:spcPts val="600"/>
              </a:spcBef>
              <a:spcAft>
                <a:spcPts val="0"/>
              </a:spcAft>
              <a:buClr>
                <a:schemeClr val="dk1"/>
              </a:buClr>
              <a:buSzPts val="1100"/>
              <a:buFont typeface="Arial"/>
              <a:buAutoNum type="arabicPeriod"/>
            </a:pPr>
            <a:r>
              <a:rPr lang="es-ES" sz="1400" b="1" dirty="0"/>
              <a:t>Grupal</a:t>
            </a:r>
            <a:endParaRPr sz="1400" b="1" dirty="0"/>
          </a:p>
        </p:txBody>
      </p:sp>
      <p:pic>
        <p:nvPicPr>
          <p:cNvPr id="97" name="Google Shape;97;p16"/>
          <p:cNvPicPr preferRelativeResize="0"/>
          <p:nvPr/>
        </p:nvPicPr>
        <p:blipFill rotWithShape="1">
          <a:blip r:embed="rId5">
            <a:alphaModFix/>
          </a:blip>
          <a:srcRect l="16666" r="16666"/>
          <a:stretch/>
        </p:blipFill>
        <p:spPr>
          <a:xfrm>
            <a:off x="4456251" y="455700"/>
            <a:ext cx="4232051" cy="4232050"/>
          </a:xfrm>
          <a:prstGeom prst="rect">
            <a:avLst/>
          </a:prstGeom>
          <a:noFill/>
          <a:ln>
            <a:noFill/>
          </a:ln>
        </p:spPr>
      </p:pic>
      <p:sp>
        <p:nvSpPr>
          <p:cNvPr id="98" name="Google Shape;98;p16"/>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2" name="Audio 1">
            <a:hlinkClick r:id="" action="ppaction://media"/>
            <a:extLst>
              <a:ext uri="{FF2B5EF4-FFF2-40B4-BE49-F238E27FC236}">
                <a16:creationId xmlns:a16="http://schemas.microsoft.com/office/drawing/2014/main" id="{D1657D25-B9D0-4E18-2E6F-8169D39042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p:transition advTm="13376">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Fotografía individual</a:t>
            </a:r>
            <a:endParaRPr dirty="0"/>
          </a:p>
        </p:txBody>
      </p:sp>
      <p:sp>
        <p:nvSpPr>
          <p:cNvPr id="110" name="Google Shape;110;p18"/>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320040" lvl="0" indent="-355600" algn="l" rtl="0">
              <a:spcBef>
                <a:spcPts val="0"/>
              </a:spcBef>
              <a:spcAft>
                <a:spcPts val="0"/>
              </a:spcAft>
              <a:buSzPts val="2000"/>
              <a:buChar char="▫"/>
            </a:pPr>
            <a:r>
              <a:rPr lang="es-ES" dirty="0"/>
              <a:t>Basándonos en los aspectos metodológicos y éticos anteriormente indicados, de manera individual tenéis que buscar “en el baúl de los recursos” y seleccionar una fotografía</a:t>
            </a:r>
            <a:endParaRPr dirty="0"/>
          </a:p>
          <a:p>
            <a:pPr marL="0" lvl="0" indent="0" algn="ctr" rtl="0">
              <a:spcBef>
                <a:spcPts val="600"/>
              </a:spcBef>
              <a:spcAft>
                <a:spcPts val="0"/>
              </a:spcAft>
              <a:buSzPts val="2000"/>
              <a:buNone/>
            </a:pPr>
            <a:r>
              <a:rPr lang="es-ES" b="1" dirty="0"/>
              <a:t>¿El tema para seleccionar la fotografía?</a:t>
            </a:r>
            <a:endParaRPr b="1" dirty="0"/>
          </a:p>
          <a:p>
            <a:pPr marL="320040" lvl="0" indent="-355600" algn="l" rtl="0">
              <a:spcBef>
                <a:spcPts val="600"/>
              </a:spcBef>
              <a:spcAft>
                <a:spcPts val="0"/>
              </a:spcAft>
              <a:buSzPts val="2000"/>
              <a:buChar char="▫"/>
            </a:pPr>
            <a:r>
              <a:rPr lang="es-ES" dirty="0"/>
              <a:t>Alguna/s persona/s, lugares, eventos, elementos materiales… cualquier aspecto que, bajo vuestro criterio, tenga relación con vuestra experiencia educativa y la colaboración de vuestras familias en la escuela</a:t>
            </a:r>
            <a:endParaRPr dirty="0"/>
          </a:p>
        </p:txBody>
      </p:sp>
      <p:sp>
        <p:nvSpPr>
          <p:cNvPr id="111" name="Google Shape;111;p1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11</a:t>
            </a:fld>
            <a:endParaRPr/>
          </a:p>
        </p:txBody>
      </p:sp>
      <p:grpSp>
        <p:nvGrpSpPr>
          <p:cNvPr id="112" name="Google Shape;112;p18"/>
          <p:cNvGrpSpPr/>
          <p:nvPr/>
        </p:nvGrpSpPr>
        <p:grpSpPr>
          <a:xfrm>
            <a:off x="453014" y="3917228"/>
            <a:ext cx="794394" cy="768186"/>
            <a:chOff x="1247825" y="5001950"/>
            <a:chExt cx="443300" cy="428675"/>
          </a:xfrm>
        </p:grpSpPr>
        <p:sp>
          <p:nvSpPr>
            <p:cNvPr id="113" name="Google Shape;113;p18"/>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8"/>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8"/>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8"/>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8"/>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udio 1">
            <a:hlinkClick r:id="" action="ppaction://media"/>
            <a:extLst>
              <a:ext uri="{FF2B5EF4-FFF2-40B4-BE49-F238E27FC236}">
                <a16:creationId xmlns:a16="http://schemas.microsoft.com/office/drawing/2014/main" id="{E1BF85A6-57AA-54E4-EDAE-8D79039E13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p:transition advTm="5788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504910" y="503311"/>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600" dirty="0"/>
              <a:t>Y, vale, he pensado y reflexionado mucho, me he quebrado la cabeza buscando una foto que, para mí, tenga significatividad con el concepto central, colaboración familia-escuela, pero ahora, ¿qué tengo que hacer?</a:t>
            </a:r>
            <a:endParaRPr sz="1600" dirty="0"/>
          </a:p>
        </p:txBody>
      </p:sp>
      <p:sp>
        <p:nvSpPr>
          <p:cNvPr id="158" name="Google Shape;158;p21"/>
          <p:cNvSpPr txBox="1">
            <a:spLocks noGrp="1"/>
          </p:cNvSpPr>
          <p:nvPr>
            <p:ph type="body" idx="1"/>
          </p:nvPr>
        </p:nvSpPr>
        <p:spPr>
          <a:xfrm>
            <a:off x="2587376" y="1374314"/>
            <a:ext cx="1845900" cy="33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Cumplimentar la ficha individual</a:t>
            </a:r>
            <a:endParaRPr b="1" dirty="0"/>
          </a:p>
          <a:p>
            <a:pPr marL="0" lvl="0" indent="0" algn="l" rtl="0">
              <a:spcBef>
                <a:spcPts val="600"/>
              </a:spcBef>
              <a:spcAft>
                <a:spcPts val="600"/>
              </a:spcAft>
              <a:buNone/>
            </a:pPr>
            <a:r>
              <a:rPr lang="en" dirty="0"/>
              <a:t>En esta ficha aparecen un total de 9 preguntas que debes responder</a:t>
            </a:r>
          </a:p>
          <a:p>
            <a:pPr marL="0" lvl="0" indent="0" algn="l" rtl="0">
              <a:spcBef>
                <a:spcPts val="600"/>
              </a:spcBef>
              <a:spcAft>
                <a:spcPts val="600"/>
              </a:spcAft>
              <a:buNone/>
            </a:pPr>
            <a:r>
              <a:rPr lang="en" dirty="0"/>
              <a:t>La encontraréis en el campus virtual con el título “Ficha fotografía individual”</a:t>
            </a:r>
            <a:endParaRPr dirty="0"/>
          </a:p>
        </p:txBody>
      </p:sp>
      <p:sp>
        <p:nvSpPr>
          <p:cNvPr id="159" name="Google Shape;159;p21"/>
          <p:cNvSpPr txBox="1">
            <a:spLocks noGrp="1"/>
          </p:cNvSpPr>
          <p:nvPr>
            <p:ph type="body" idx="2"/>
          </p:nvPr>
        </p:nvSpPr>
        <p:spPr>
          <a:xfrm>
            <a:off x="4583246" y="1374314"/>
            <a:ext cx="2360064" cy="33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b="1" dirty="0"/>
              <a:t>Es muy importante recalcar que, con esta técnica…</a:t>
            </a:r>
            <a:endParaRPr b="1" dirty="0"/>
          </a:p>
          <a:p>
            <a:pPr marL="0" lvl="0" indent="0">
              <a:spcBef>
                <a:spcPts val="600"/>
              </a:spcBef>
              <a:spcAft>
                <a:spcPts val="600"/>
              </a:spcAft>
              <a:buNone/>
            </a:pPr>
            <a:r>
              <a:rPr lang="es-ES" dirty="0"/>
              <a:t>…no sólo se persigue un estudio introspectivo del alumnado en su infancia, aprendizaje e historia, sino que, también, lo conecten con los contenidos vistos en la materia y le busquen una conexión simbólica</a:t>
            </a:r>
            <a:endParaRPr dirty="0"/>
          </a:p>
        </p:txBody>
      </p:sp>
      <p:sp>
        <p:nvSpPr>
          <p:cNvPr id="161" name="Google Shape;161;p2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12</a:t>
            </a:fld>
            <a:endParaRPr/>
          </a:p>
        </p:txBody>
      </p:sp>
      <p:grpSp>
        <p:nvGrpSpPr>
          <p:cNvPr id="162" name="Google Shape;162;p21"/>
          <p:cNvGrpSpPr/>
          <p:nvPr/>
        </p:nvGrpSpPr>
        <p:grpSpPr>
          <a:xfrm>
            <a:off x="453014" y="3917228"/>
            <a:ext cx="794394" cy="768186"/>
            <a:chOff x="1247825" y="5001950"/>
            <a:chExt cx="443300" cy="428675"/>
          </a:xfrm>
        </p:grpSpPr>
        <p:sp>
          <p:nvSpPr>
            <p:cNvPr id="163" name="Google Shape;163;p21"/>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1"/>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8;p21"/>
          <p:cNvSpPr txBox="1">
            <a:spLocks noGrp="1"/>
          </p:cNvSpPr>
          <p:nvPr>
            <p:ph type="body" idx="1"/>
          </p:nvPr>
        </p:nvSpPr>
        <p:spPr>
          <a:xfrm>
            <a:off x="7130310" y="1387914"/>
            <a:ext cx="1845900" cy="33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b="1" dirty="0"/>
              <a:t>¿Pueden aparecer referencias bibliográficas?</a:t>
            </a:r>
            <a:endParaRPr b="1" dirty="0"/>
          </a:p>
          <a:p>
            <a:pPr marL="0" lvl="0" indent="0" algn="l" rtl="0">
              <a:spcBef>
                <a:spcPts val="600"/>
              </a:spcBef>
              <a:spcAft>
                <a:spcPts val="600"/>
              </a:spcAft>
              <a:buNone/>
            </a:pPr>
            <a:r>
              <a:rPr lang="en" dirty="0"/>
              <a:t>Pueden y deben</a:t>
            </a:r>
            <a:endParaRPr dirty="0"/>
          </a:p>
        </p:txBody>
      </p:sp>
      <p:pic>
        <p:nvPicPr>
          <p:cNvPr id="2" name="Audio 1">
            <a:hlinkClick r:id="" action="ppaction://media"/>
            <a:extLst>
              <a:ext uri="{FF2B5EF4-FFF2-40B4-BE49-F238E27FC236}">
                <a16:creationId xmlns:a16="http://schemas.microsoft.com/office/drawing/2014/main" id="{A457AE40-8810-EAAD-365D-6D2844821A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p:transition advTm="61962">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22"/>
        <p:cNvGrpSpPr/>
        <p:nvPr/>
      </p:nvGrpSpPr>
      <p:grpSpPr>
        <a:xfrm>
          <a:off x="0" y="0"/>
          <a:ext cx="0" cy="0"/>
          <a:chOff x="0" y="0"/>
          <a:chExt cx="0" cy="0"/>
        </a:xfrm>
      </p:grpSpPr>
      <p:sp>
        <p:nvSpPr>
          <p:cNvPr id="123" name="Google Shape;123;p19"/>
          <p:cNvSpPr txBox="1">
            <a:spLocks noGrp="1"/>
          </p:cNvSpPr>
          <p:nvPr>
            <p:ph type="ctrTitle" idx="4294967295"/>
          </p:nvPr>
        </p:nvSpPr>
        <p:spPr>
          <a:xfrm>
            <a:off x="855300" y="2225186"/>
            <a:ext cx="4239214" cy="690900"/>
          </a:xfrm>
          <a:prstGeom prst="rect">
            <a:avLst/>
          </a:prstGeom>
        </p:spPr>
        <p:txBody>
          <a:bodyPr spcFirstLastPara="1" wrap="square" lIns="0" tIns="0" rIns="0" bIns="0" anchor="b" anchorCtr="0">
            <a:noAutofit/>
          </a:bodyPr>
          <a:lstStyle/>
          <a:p>
            <a:pPr lvl="0"/>
            <a:r>
              <a:rPr lang="en" sz="2800" dirty="0">
                <a:solidFill>
                  <a:schemeClr val="bg1"/>
                </a:solidFill>
              </a:rPr>
              <a:t>Vale, ya he hecho el análisis </a:t>
            </a:r>
            <a:r>
              <a:rPr lang="es-ES" sz="2800" dirty="0">
                <a:solidFill>
                  <a:schemeClr val="bg1"/>
                </a:solidFill>
              </a:rPr>
              <a:t>narrativo-visual de manera individual de la imagen. ¿Cuál es el siguiente paso?</a:t>
            </a:r>
            <a:endParaRPr sz="2800" dirty="0">
              <a:solidFill>
                <a:schemeClr val="bg1"/>
              </a:solidFill>
            </a:endParaRPr>
          </a:p>
        </p:txBody>
      </p:sp>
      <p:sp>
        <p:nvSpPr>
          <p:cNvPr id="124" name="Google Shape;124;p19"/>
          <p:cNvSpPr txBox="1">
            <a:spLocks noGrp="1"/>
          </p:cNvSpPr>
          <p:nvPr>
            <p:ph type="subTitle" idx="4294967295"/>
          </p:nvPr>
        </p:nvSpPr>
        <p:spPr>
          <a:xfrm>
            <a:off x="855300" y="3203786"/>
            <a:ext cx="3647100" cy="9645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sz="1800" dirty="0"/>
              <a:t>Subir la ficha cumplimentada al espacio denominado “Subida dicha individual cumplimentada”</a:t>
            </a:r>
            <a:endParaRPr sz="1800" dirty="0"/>
          </a:p>
        </p:txBody>
      </p:sp>
      <p:grpSp>
        <p:nvGrpSpPr>
          <p:cNvPr id="125" name="Google Shape;125;p19"/>
          <p:cNvGrpSpPr/>
          <p:nvPr/>
        </p:nvGrpSpPr>
        <p:grpSpPr>
          <a:xfrm>
            <a:off x="6100269" y="1067645"/>
            <a:ext cx="1912184" cy="1912179"/>
            <a:chOff x="6643075" y="3664250"/>
            <a:chExt cx="407950" cy="407975"/>
          </a:xfrm>
        </p:grpSpPr>
        <p:sp>
          <p:nvSpPr>
            <p:cNvPr id="126" name="Google Shape;126;p19"/>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9"/>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19"/>
          <p:cNvGrpSpPr/>
          <p:nvPr/>
        </p:nvGrpSpPr>
        <p:grpSpPr>
          <a:xfrm rot="-587411">
            <a:off x="5987967" y="3228917"/>
            <a:ext cx="786186" cy="786141"/>
            <a:chOff x="576250" y="4319400"/>
            <a:chExt cx="442075" cy="442050"/>
          </a:xfrm>
        </p:grpSpPr>
        <p:sp>
          <p:nvSpPr>
            <p:cNvPr id="129" name="Google Shape;129;p19"/>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9"/>
          <p:cNvSpPr/>
          <p:nvPr/>
        </p:nvSpPr>
        <p:spPr>
          <a:xfrm>
            <a:off x="5642831" y="1509122"/>
            <a:ext cx="298887" cy="28538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rot="2697573">
            <a:off x="7612437" y="2970213"/>
            <a:ext cx="453709" cy="43321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7971371" y="2722878"/>
            <a:ext cx="181741" cy="17360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rot="1280097">
            <a:off x="5435755" y="2369947"/>
            <a:ext cx="181696" cy="17358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95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2" name="Audio 1">
            <a:hlinkClick r:id="" action="ppaction://media"/>
            <a:extLst>
              <a:ext uri="{FF2B5EF4-FFF2-40B4-BE49-F238E27FC236}">
                <a16:creationId xmlns:a16="http://schemas.microsoft.com/office/drawing/2014/main" id="{3905A447-CBA6-8AC6-556A-DB197AB12A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p:transition advTm="14666">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455700" y="562981"/>
            <a:ext cx="3623100" cy="334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Sobre la ficha individual</a:t>
            </a:r>
            <a:endParaRPr dirty="0"/>
          </a:p>
        </p:txBody>
      </p:sp>
      <p:sp>
        <p:nvSpPr>
          <p:cNvPr id="174" name="Google Shape;174;p22"/>
          <p:cNvSpPr txBox="1">
            <a:spLocks noGrp="1"/>
          </p:cNvSpPr>
          <p:nvPr>
            <p:ph type="body" idx="1"/>
          </p:nvPr>
        </p:nvSpPr>
        <p:spPr>
          <a:xfrm>
            <a:off x="455700" y="1153649"/>
            <a:ext cx="3811500" cy="1418100"/>
          </a:xfrm>
          <a:prstGeom prst="rect">
            <a:avLst/>
          </a:prstGeom>
        </p:spPr>
        <p:txBody>
          <a:bodyPr spcFirstLastPara="1" wrap="square" lIns="0" tIns="0" rIns="0" bIns="0" anchor="t" anchorCtr="0">
            <a:noAutofit/>
          </a:bodyPr>
          <a:lstStyle/>
          <a:p>
            <a:pPr marL="342900" indent="-342900">
              <a:spcAft>
                <a:spcPts val="600"/>
              </a:spcAft>
            </a:pPr>
            <a:r>
              <a:rPr lang="en" sz="1800" dirty="0"/>
              <a:t>Es una actividad individual</a:t>
            </a:r>
          </a:p>
          <a:p>
            <a:pPr marL="342900" indent="-342900">
              <a:spcAft>
                <a:spcPts val="600"/>
              </a:spcAft>
            </a:pPr>
            <a:r>
              <a:rPr lang="en" sz="1800" dirty="0"/>
              <a:t>Se califica de 0 a 10.</a:t>
            </a:r>
          </a:p>
          <a:p>
            <a:pPr marL="342900" indent="-342900">
              <a:spcAft>
                <a:spcPts val="600"/>
              </a:spcAft>
            </a:pPr>
            <a:r>
              <a:rPr lang="en" sz="1800" dirty="0"/>
              <a:t>Se ha de subir en formato pdf</a:t>
            </a:r>
          </a:p>
          <a:p>
            <a:pPr marL="342900" indent="-342900">
              <a:spcAft>
                <a:spcPts val="600"/>
              </a:spcAft>
            </a:pPr>
            <a:r>
              <a:rPr lang="en" sz="1800" dirty="0"/>
              <a:t>Cuenta como media de las actividades de a asignatura</a:t>
            </a:r>
          </a:p>
          <a:p>
            <a:pPr marL="342900" indent="-342900">
              <a:spcAft>
                <a:spcPts val="600"/>
              </a:spcAft>
            </a:pPr>
            <a:r>
              <a:rPr lang="en" sz="1800" dirty="0"/>
              <a:t>Recordad que el trabajo individual y grupal de la asignatura supone el 40%</a:t>
            </a:r>
          </a:p>
          <a:p>
            <a:pPr marL="342900" indent="-342900">
              <a:spcAft>
                <a:spcPts val="600"/>
              </a:spcAft>
            </a:pPr>
            <a:r>
              <a:rPr lang="en" sz="1800" dirty="0"/>
              <a:t>Se ha de realizar en el horario de trabajo autónomo por parte del alumnado</a:t>
            </a:r>
            <a:endParaRPr sz="1800" dirty="0"/>
          </a:p>
        </p:txBody>
      </p:sp>
      <p:pic>
        <p:nvPicPr>
          <p:cNvPr id="175" name="Google Shape;175;p22"/>
          <p:cNvPicPr preferRelativeResize="0"/>
          <p:nvPr/>
        </p:nvPicPr>
        <p:blipFill rotWithShape="1">
          <a:blip r:embed="rId5">
            <a:alphaModFix/>
          </a:blip>
          <a:srcRect l="912" t="3516" r="8753" b="26980"/>
          <a:stretch/>
        </p:blipFill>
        <p:spPr>
          <a:xfrm>
            <a:off x="5026875" y="459275"/>
            <a:ext cx="3661425" cy="4224949"/>
          </a:xfrm>
          <a:prstGeom prst="rect">
            <a:avLst/>
          </a:prstGeom>
          <a:noFill/>
          <a:ln>
            <a:noFill/>
          </a:ln>
        </p:spPr>
      </p:pic>
      <p:sp>
        <p:nvSpPr>
          <p:cNvPr id="176" name="Google Shape;176;p22"/>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14</a:t>
            </a:fld>
            <a:endParaRPr/>
          </a:p>
        </p:txBody>
      </p:sp>
      <p:pic>
        <p:nvPicPr>
          <p:cNvPr id="2" name="Audio 1">
            <a:hlinkClick r:id="" action="ppaction://media"/>
            <a:extLst>
              <a:ext uri="{FF2B5EF4-FFF2-40B4-BE49-F238E27FC236}">
                <a16:creationId xmlns:a16="http://schemas.microsoft.com/office/drawing/2014/main" id="{D657FA31-913E-8820-1F34-06C64BC519F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p:transition advTm="43925">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180"/>
        <p:cNvGrpSpPr/>
        <p:nvPr/>
      </p:nvGrpSpPr>
      <p:grpSpPr>
        <a:xfrm>
          <a:off x="0" y="0"/>
          <a:ext cx="0" cy="0"/>
          <a:chOff x="0" y="0"/>
          <a:chExt cx="0" cy="0"/>
        </a:xfrm>
      </p:grpSpPr>
      <p:sp>
        <p:nvSpPr>
          <p:cNvPr id="181" name="Google Shape;181;p23"/>
          <p:cNvSpPr txBox="1">
            <a:spLocks noGrp="1"/>
          </p:cNvSpPr>
          <p:nvPr>
            <p:ph type="title" idx="4294967295"/>
          </p:nvPr>
        </p:nvSpPr>
        <p:spPr>
          <a:xfrm>
            <a:off x="7336971" y="818321"/>
            <a:ext cx="1719942" cy="59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s-ES" sz="1800" b="0" dirty="0">
                <a:solidFill>
                  <a:schemeClr val="lt1"/>
                </a:solidFill>
              </a:rPr>
              <a:t>Vale, sobre la ficha individual, todo claro. ¿Terminamos ya? Para nada, aún nos queda la parte más chula, la grupal. Empecemos a construir juntos</a:t>
            </a:r>
            <a:endParaRPr sz="1800" dirty="0">
              <a:solidFill>
                <a:schemeClr val="lt1"/>
              </a:solidFill>
            </a:endParaRPr>
          </a:p>
        </p:txBody>
      </p:sp>
      <p:sp>
        <p:nvSpPr>
          <p:cNvPr id="182" name="Google Shape;182;p23"/>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15</a:t>
            </a:fld>
            <a:endParaRPr/>
          </a:p>
        </p:txBody>
      </p:sp>
      <p:pic>
        <p:nvPicPr>
          <p:cNvPr id="2" name="Audio 1">
            <a:hlinkClick r:id="" action="ppaction://media"/>
            <a:extLst>
              <a:ext uri="{FF2B5EF4-FFF2-40B4-BE49-F238E27FC236}">
                <a16:creationId xmlns:a16="http://schemas.microsoft.com/office/drawing/2014/main" id="{9B560DC3-655C-367E-7438-9015204C46C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p:transition advTm="14613">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0"/>
          <p:cNvSpPr txBox="1">
            <a:spLocks noGrp="1"/>
          </p:cNvSpPr>
          <p:nvPr>
            <p:ph type="body" idx="1"/>
          </p:nvPr>
        </p:nvSpPr>
        <p:spPr>
          <a:xfrm>
            <a:off x="2787594" y="1134230"/>
            <a:ext cx="2754000" cy="331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Los grupos de trabajo de clase</a:t>
            </a:r>
            <a:endParaRPr b="1" dirty="0"/>
          </a:p>
          <a:p>
            <a:pPr marL="0" lvl="0" indent="0" algn="l" rtl="0">
              <a:spcBef>
                <a:spcPts val="600"/>
              </a:spcBef>
              <a:spcAft>
                <a:spcPts val="600"/>
              </a:spcAft>
              <a:buNone/>
            </a:pPr>
            <a:r>
              <a:rPr lang="en" dirty="0"/>
              <a:t>A diferencia de la fotografía individual, en esta, tenéis que poneros de acuerdo sobre qué es para vosotros la colaboración de las familias en las escuelas y, según lo explicado en clase, decidir qué imagen representa este concepto</a:t>
            </a:r>
            <a:endParaRPr dirty="0"/>
          </a:p>
        </p:txBody>
      </p:sp>
      <p:sp>
        <p:nvSpPr>
          <p:cNvPr id="143" name="Google Shape;143;p20"/>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Fotografía grupal</a:t>
            </a:r>
            <a:endParaRPr dirty="0"/>
          </a:p>
        </p:txBody>
      </p:sp>
      <p:sp>
        <p:nvSpPr>
          <p:cNvPr id="144" name="Google Shape;144;p20"/>
          <p:cNvSpPr txBox="1">
            <a:spLocks noGrp="1"/>
          </p:cNvSpPr>
          <p:nvPr>
            <p:ph type="body" idx="2"/>
          </p:nvPr>
        </p:nvSpPr>
        <p:spPr>
          <a:xfrm>
            <a:off x="5934300" y="1134230"/>
            <a:ext cx="2754000" cy="2988137"/>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b="1" dirty="0"/>
              <a:t>Pueden ser…</a:t>
            </a:r>
            <a:endParaRPr b="1" dirty="0"/>
          </a:p>
          <a:p>
            <a:pPr marL="0" lvl="0" indent="0" algn="l" rtl="0">
              <a:spcBef>
                <a:spcPts val="600"/>
              </a:spcBef>
              <a:spcAft>
                <a:spcPts val="600"/>
              </a:spcAft>
              <a:buNone/>
            </a:pPr>
            <a:r>
              <a:rPr lang="en" dirty="0"/>
              <a:t>Personas, lugares, eventos, instituciones… pero recordad los aspectos éticos vistos anteriormente</a:t>
            </a:r>
            <a:endParaRPr dirty="0"/>
          </a:p>
        </p:txBody>
      </p:sp>
      <p:sp>
        <p:nvSpPr>
          <p:cNvPr id="145" name="Google Shape;145;p20"/>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16</a:t>
            </a:fld>
            <a:endParaRPr/>
          </a:p>
        </p:txBody>
      </p:sp>
      <p:grpSp>
        <p:nvGrpSpPr>
          <p:cNvPr id="146" name="Google Shape;146;p20"/>
          <p:cNvGrpSpPr/>
          <p:nvPr/>
        </p:nvGrpSpPr>
        <p:grpSpPr>
          <a:xfrm>
            <a:off x="453014" y="3917228"/>
            <a:ext cx="794394" cy="768186"/>
            <a:chOff x="1247825" y="5001950"/>
            <a:chExt cx="443300" cy="428675"/>
          </a:xfrm>
        </p:grpSpPr>
        <p:sp>
          <p:nvSpPr>
            <p:cNvPr id="147" name="Google Shape;147;p20"/>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0"/>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0"/>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0"/>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Audio 1">
            <a:hlinkClick r:id="" action="ppaction://media"/>
            <a:extLst>
              <a:ext uri="{FF2B5EF4-FFF2-40B4-BE49-F238E27FC236}">
                <a16:creationId xmlns:a16="http://schemas.microsoft.com/office/drawing/2014/main" id="{FE8C8158-78FA-E2C0-AA95-1390529D8D3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p:transition advTm="2758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8"/>
          <p:cNvSpPr txBox="1">
            <a:spLocks noGrp="1"/>
          </p:cNvSpPr>
          <p:nvPr>
            <p:ph type="ctrTitle" idx="4294967295"/>
          </p:nvPr>
        </p:nvSpPr>
        <p:spPr>
          <a:xfrm>
            <a:off x="855300" y="695643"/>
            <a:ext cx="7433400" cy="894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000" dirty="0"/>
              <a:t>Habéis decidido qué fotografiar y lo habéis hecho. Cuáles son los siguientes pasos a seguir</a:t>
            </a:r>
            <a:endParaRPr sz="3000" dirty="0"/>
          </a:p>
        </p:txBody>
      </p:sp>
      <p:sp>
        <p:nvSpPr>
          <p:cNvPr id="296" name="Google Shape;296;p28"/>
          <p:cNvSpPr txBox="1">
            <a:spLocks noGrp="1"/>
          </p:cNvSpPr>
          <p:nvPr>
            <p:ph type="subTitle" idx="4294967295"/>
          </p:nvPr>
        </p:nvSpPr>
        <p:spPr>
          <a:xfrm>
            <a:off x="855300" y="2120572"/>
            <a:ext cx="7433400" cy="463200"/>
          </a:xfrm>
          <a:prstGeom prst="rect">
            <a:avLst/>
          </a:prstGeom>
        </p:spPr>
        <p:txBody>
          <a:bodyPr spcFirstLastPara="1" wrap="square" lIns="0" tIns="0" rIns="0" bIns="0" anchor="t" anchorCtr="0">
            <a:noAutofit/>
          </a:bodyPr>
          <a:lstStyle/>
          <a:p>
            <a:pPr marL="0" lvl="0" indent="0" algn="ctr" rtl="0">
              <a:spcBef>
                <a:spcPts val="0"/>
              </a:spcBef>
              <a:spcAft>
                <a:spcPts val="600"/>
              </a:spcAft>
              <a:buNone/>
            </a:pPr>
            <a:r>
              <a:rPr lang="en" sz="1400" dirty="0"/>
              <a:t>1. Cumplimentar la ficha grupal habilitada en el campus y denominada “Ficha grupal fotografía”</a:t>
            </a:r>
            <a:endParaRPr sz="1400" dirty="0"/>
          </a:p>
        </p:txBody>
      </p:sp>
      <p:sp>
        <p:nvSpPr>
          <p:cNvPr id="297" name="Google Shape;297;p28"/>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17</a:t>
            </a:fld>
            <a:endParaRPr/>
          </a:p>
        </p:txBody>
      </p:sp>
      <p:sp>
        <p:nvSpPr>
          <p:cNvPr id="9" name="Google Shape;296;p28"/>
          <p:cNvSpPr txBox="1">
            <a:spLocks/>
          </p:cNvSpPr>
          <p:nvPr/>
        </p:nvSpPr>
        <p:spPr>
          <a:xfrm>
            <a:off x="855300" y="2650601"/>
            <a:ext cx="7433400"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ctr">
              <a:spcAft>
                <a:spcPts val="600"/>
              </a:spcAft>
              <a:buFont typeface="Inria Serif Light"/>
              <a:buNone/>
            </a:pPr>
            <a:r>
              <a:rPr lang="es-ES" sz="1400" dirty="0"/>
              <a:t>2. Una vez hecha, entregarlo en tiempo y forma (.</a:t>
            </a:r>
            <a:r>
              <a:rPr lang="es-ES" sz="1400" dirty="0" err="1"/>
              <a:t>pdf</a:t>
            </a:r>
            <a:r>
              <a:rPr lang="es-ES" sz="1400" dirty="0"/>
              <a:t>) en el campus virtual en el espacio denominado “Subida ficha fotografía grupal”</a:t>
            </a:r>
          </a:p>
        </p:txBody>
      </p:sp>
      <p:sp>
        <p:nvSpPr>
          <p:cNvPr id="10" name="Google Shape;296;p28"/>
          <p:cNvSpPr txBox="1">
            <a:spLocks/>
          </p:cNvSpPr>
          <p:nvPr/>
        </p:nvSpPr>
        <p:spPr>
          <a:xfrm>
            <a:off x="855300" y="3180630"/>
            <a:ext cx="7433400"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ctr">
              <a:spcAft>
                <a:spcPts val="600"/>
              </a:spcAft>
              <a:buFont typeface="Inria Serif Light"/>
              <a:buNone/>
            </a:pPr>
            <a:r>
              <a:rPr lang="es-ES" sz="1400" dirty="0"/>
              <a:t>3. Solicitar amistad en el perfil de Instagram de la asignatura y cuyo enlace se encuentra habilitado en el campus virtual y denominado “Perfil </a:t>
            </a:r>
            <a:r>
              <a:rPr lang="es-ES" sz="1400" dirty="0" err="1"/>
              <a:t>instagram</a:t>
            </a:r>
            <a:r>
              <a:rPr lang="es-ES" sz="1400" dirty="0"/>
              <a:t>,(solicitar amistad)”</a:t>
            </a:r>
          </a:p>
        </p:txBody>
      </p:sp>
      <p:sp>
        <p:nvSpPr>
          <p:cNvPr id="11" name="Google Shape;296;p28"/>
          <p:cNvSpPr txBox="1">
            <a:spLocks/>
          </p:cNvSpPr>
          <p:nvPr/>
        </p:nvSpPr>
        <p:spPr>
          <a:xfrm>
            <a:off x="855300" y="3710659"/>
            <a:ext cx="7433400"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ctr">
              <a:spcAft>
                <a:spcPts val="600"/>
              </a:spcAft>
              <a:buNone/>
            </a:pPr>
            <a:r>
              <a:rPr lang="es-ES" sz="1400" dirty="0"/>
              <a:t>4. Comentar, de manera individual, a un mínimo de dos fotografías de otros compañeros en el perfil de </a:t>
            </a:r>
            <a:r>
              <a:rPr lang="es-ES" sz="1400" dirty="0" err="1"/>
              <a:t>instagram</a:t>
            </a:r>
            <a:endParaRPr lang="es-ES" sz="1400" dirty="0"/>
          </a:p>
        </p:txBody>
      </p:sp>
      <p:sp>
        <p:nvSpPr>
          <p:cNvPr id="12" name="Google Shape;296;p28"/>
          <p:cNvSpPr txBox="1">
            <a:spLocks/>
          </p:cNvSpPr>
          <p:nvPr/>
        </p:nvSpPr>
        <p:spPr>
          <a:xfrm>
            <a:off x="855300" y="4240688"/>
            <a:ext cx="7433400" cy="463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55600" algn="l" rtl="0">
              <a:lnSpc>
                <a:spcPct val="115000"/>
              </a:lnSpc>
              <a:spcBef>
                <a:spcPts val="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1pPr>
            <a:lvl2pPr marL="914400" marR="0" lvl="1"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2pPr>
            <a:lvl3pPr marL="1371600" marR="0" lvl="2" indent="-355600" algn="l" rtl="0">
              <a:lnSpc>
                <a:spcPct val="115000"/>
              </a:lnSpc>
              <a:spcBef>
                <a:spcPts val="600"/>
              </a:spcBef>
              <a:spcAft>
                <a:spcPts val="0"/>
              </a:spcAft>
              <a:buClr>
                <a:schemeClr val="accent2"/>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3pPr>
            <a:lvl4pPr marL="1828800" marR="0" lvl="3"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4pPr>
            <a:lvl5pPr marL="2286000" marR="0" lvl="4"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5pPr>
            <a:lvl6pPr marL="2743200" marR="0" lvl="5"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6pPr>
            <a:lvl7pPr marL="3200400" marR="0" lvl="6"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7pPr>
            <a:lvl8pPr marL="3657600" marR="0" lvl="7" indent="-355600" algn="l" rtl="0">
              <a:lnSpc>
                <a:spcPct val="115000"/>
              </a:lnSpc>
              <a:spcBef>
                <a:spcPts val="600"/>
              </a:spcBef>
              <a:spcAft>
                <a:spcPts val="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8pPr>
            <a:lvl9pPr marL="4114800" marR="0" lvl="8" indent="-355600" algn="l" rtl="0">
              <a:lnSpc>
                <a:spcPct val="115000"/>
              </a:lnSpc>
              <a:spcBef>
                <a:spcPts val="600"/>
              </a:spcBef>
              <a:spcAft>
                <a:spcPts val="600"/>
              </a:spcAft>
              <a:buClr>
                <a:schemeClr val="dk1"/>
              </a:buClr>
              <a:buSzPts val="2000"/>
              <a:buFont typeface="Inria Serif Light"/>
              <a:buChar char="■"/>
              <a:defRPr sz="2000" b="0" i="0" u="none" strike="noStrike" cap="none">
                <a:solidFill>
                  <a:schemeClr val="dk1"/>
                </a:solidFill>
                <a:latin typeface="Inria Serif Light"/>
                <a:ea typeface="Inria Serif Light"/>
                <a:cs typeface="Inria Serif Light"/>
                <a:sym typeface="Inria Serif Light"/>
              </a:defRPr>
            </a:lvl9pPr>
          </a:lstStyle>
          <a:p>
            <a:pPr marL="0" indent="0" algn="ctr">
              <a:spcAft>
                <a:spcPts val="600"/>
              </a:spcAft>
              <a:buNone/>
            </a:pPr>
            <a:r>
              <a:rPr lang="es-ES" sz="1400" b="1" dirty="0"/>
              <a:t>¿Quién sube la fotografía al </a:t>
            </a:r>
            <a:r>
              <a:rPr lang="es-ES" sz="1400" b="1" dirty="0" err="1"/>
              <a:t>instagram</a:t>
            </a:r>
            <a:r>
              <a:rPr lang="es-ES" sz="1400" b="1" dirty="0"/>
              <a:t>? La profesora</a:t>
            </a:r>
          </a:p>
        </p:txBody>
      </p:sp>
      <p:pic>
        <p:nvPicPr>
          <p:cNvPr id="2" name="Audio 1">
            <a:hlinkClick r:id="" action="ppaction://media"/>
            <a:extLst>
              <a:ext uri="{FF2B5EF4-FFF2-40B4-BE49-F238E27FC236}">
                <a16:creationId xmlns:a16="http://schemas.microsoft.com/office/drawing/2014/main" id="{4894038D-71E2-0309-16AD-160D66296C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p:transition advTm="82037">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grpSp>
        <p:nvGrpSpPr>
          <p:cNvPr id="302" name="Google Shape;302;p29"/>
          <p:cNvGrpSpPr/>
          <p:nvPr/>
        </p:nvGrpSpPr>
        <p:grpSpPr>
          <a:xfrm>
            <a:off x="455607" y="3882978"/>
            <a:ext cx="704026" cy="802424"/>
            <a:chOff x="4630125" y="278900"/>
            <a:chExt cx="400675" cy="456675"/>
          </a:xfrm>
        </p:grpSpPr>
        <p:sp>
          <p:nvSpPr>
            <p:cNvPr id="303" name="Google Shape;303;p29"/>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9"/>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9"/>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 name="Google Shape;307;p29"/>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Las fotografías grupales</a:t>
            </a:r>
            <a:endParaRPr dirty="0"/>
          </a:p>
        </p:txBody>
      </p:sp>
      <p:sp>
        <p:nvSpPr>
          <p:cNvPr id="308" name="Google Shape;308;p29"/>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18</a:t>
            </a:fld>
            <a:endParaRPr/>
          </a:p>
        </p:txBody>
      </p:sp>
      <p:grpSp>
        <p:nvGrpSpPr>
          <p:cNvPr id="309" name="Google Shape;309;p29"/>
          <p:cNvGrpSpPr/>
          <p:nvPr/>
        </p:nvGrpSpPr>
        <p:grpSpPr>
          <a:xfrm>
            <a:off x="6327001" y="1389085"/>
            <a:ext cx="2360931" cy="2487594"/>
            <a:chOff x="5632317" y="1189775"/>
            <a:chExt cx="3305700" cy="3483050"/>
          </a:xfrm>
        </p:grpSpPr>
        <p:sp>
          <p:nvSpPr>
            <p:cNvPr id="310" name="Google Shape;310;p29"/>
            <p:cNvSpPr/>
            <p:nvPr/>
          </p:nvSpPr>
          <p:spPr>
            <a:xfrm>
              <a:off x="5632317" y="1189775"/>
              <a:ext cx="3305700" cy="669000"/>
            </a:xfrm>
            <a:prstGeom prst="chevron">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dirty="0">
                  <a:solidFill>
                    <a:schemeClr val="lt1"/>
                  </a:solidFill>
                  <a:latin typeface="Playfair Display"/>
                  <a:ea typeface="Playfair Display"/>
                  <a:cs typeface="Playfair Display"/>
                  <a:sym typeface="Playfair Display"/>
                </a:rPr>
                <a:t>S</a:t>
              </a:r>
              <a:r>
                <a:rPr lang="en" dirty="0">
                  <a:solidFill>
                    <a:schemeClr val="lt1"/>
                  </a:solidFill>
                  <a:latin typeface="Playfair Display"/>
                  <a:ea typeface="Playfair Display"/>
                  <a:cs typeface="Playfair Display"/>
                  <a:sym typeface="Playfair Display"/>
                </a:rPr>
                <a:t>i se finaliza en la clase</a:t>
              </a:r>
              <a:endParaRPr dirty="0">
                <a:solidFill>
                  <a:schemeClr val="lt1"/>
                </a:solidFill>
                <a:latin typeface="Playfair Display"/>
                <a:ea typeface="Playfair Display"/>
                <a:cs typeface="Playfair Display"/>
                <a:sym typeface="Playfair Display"/>
              </a:endParaRPr>
            </a:p>
          </p:txBody>
        </p:sp>
        <p:sp>
          <p:nvSpPr>
            <p:cNvPr id="311" name="Google Shape;311;p29"/>
            <p:cNvSpPr txBox="1"/>
            <p:nvPr/>
          </p:nvSpPr>
          <p:spPr>
            <a:xfrm>
              <a:off x="6167063"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latin typeface="Inria Serif Light"/>
                  <a:ea typeface="Inria Serif Light"/>
                  <a:cs typeface="Inria Serif Light"/>
                  <a:sym typeface="Inria Serif Light"/>
                </a:rPr>
                <a:t>Se puede entregar y, no te olvides de solicitar amistad al perfil instagram de la asignatura</a:t>
              </a:r>
              <a:endParaRPr sz="1200" dirty="0">
                <a:solidFill>
                  <a:schemeClr val="dk1"/>
                </a:solidFill>
                <a:latin typeface="Inria Serif Light"/>
                <a:ea typeface="Inria Serif Light"/>
                <a:cs typeface="Inria Serif Light"/>
                <a:sym typeface="Inria Serif Light"/>
              </a:endParaRPr>
            </a:p>
          </p:txBody>
        </p:sp>
      </p:grpSp>
      <p:grpSp>
        <p:nvGrpSpPr>
          <p:cNvPr id="312" name="Google Shape;312;p29"/>
          <p:cNvGrpSpPr/>
          <p:nvPr/>
        </p:nvGrpSpPr>
        <p:grpSpPr>
          <a:xfrm>
            <a:off x="2304400" y="1389238"/>
            <a:ext cx="2533196" cy="2487441"/>
            <a:chOff x="0" y="1189989"/>
            <a:chExt cx="3546900" cy="3482836"/>
          </a:xfrm>
        </p:grpSpPr>
        <p:sp>
          <p:nvSpPr>
            <p:cNvPr id="313" name="Google Shape;313;p29"/>
            <p:cNvSpPr/>
            <p:nvPr/>
          </p:nvSpPr>
          <p:spPr>
            <a:xfrm>
              <a:off x="0" y="1189989"/>
              <a:ext cx="3546900" cy="669000"/>
            </a:xfrm>
            <a:prstGeom prst="homePlat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Playfair Display"/>
                  <a:ea typeface="Playfair Display"/>
                  <a:cs typeface="Playfair Display"/>
                  <a:sym typeface="Playfair Display"/>
                </a:rPr>
                <a:t>En la clase práctica de la segunda semana</a:t>
              </a:r>
              <a:endParaRPr dirty="0">
                <a:solidFill>
                  <a:schemeClr val="lt1"/>
                </a:solidFill>
                <a:latin typeface="Playfair Display"/>
                <a:ea typeface="Playfair Display"/>
                <a:cs typeface="Playfair Display"/>
                <a:sym typeface="Playfair Display"/>
              </a:endParaRPr>
            </a:p>
          </p:txBody>
        </p:sp>
        <p:sp>
          <p:nvSpPr>
            <p:cNvPr id="314" name="Google Shape;314;p29"/>
            <p:cNvSpPr txBox="1"/>
            <p:nvPr/>
          </p:nvSpPr>
          <p:spPr>
            <a:xfrm>
              <a:off x="655361"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latin typeface="Inria Serif Light"/>
                  <a:ea typeface="Inria Serif Light"/>
                  <a:cs typeface="Inria Serif Light"/>
                  <a:sym typeface="Inria Serif Light"/>
                </a:rPr>
                <a:t>El grupo ya debe hacer seleccíonado qué fotografiar y deberá traer la fotografía</a:t>
              </a:r>
              <a:endParaRPr sz="1200" dirty="0">
                <a:solidFill>
                  <a:schemeClr val="dk1"/>
                </a:solidFill>
                <a:latin typeface="Inria Serif Light"/>
                <a:ea typeface="Inria Serif Light"/>
                <a:cs typeface="Inria Serif Light"/>
                <a:sym typeface="Inria Serif Light"/>
              </a:endParaRPr>
            </a:p>
          </p:txBody>
        </p:sp>
      </p:grpSp>
      <p:grpSp>
        <p:nvGrpSpPr>
          <p:cNvPr id="315" name="Google Shape;315;p29"/>
          <p:cNvGrpSpPr/>
          <p:nvPr/>
        </p:nvGrpSpPr>
        <p:grpSpPr>
          <a:xfrm>
            <a:off x="4407151" y="1389085"/>
            <a:ext cx="2360931" cy="2487594"/>
            <a:chOff x="2944204" y="1189775"/>
            <a:chExt cx="3305700" cy="3483050"/>
          </a:xfrm>
        </p:grpSpPr>
        <p:sp>
          <p:nvSpPr>
            <p:cNvPr id="316" name="Google Shape;316;p29"/>
            <p:cNvSpPr/>
            <p:nvPr/>
          </p:nvSpPr>
          <p:spPr>
            <a:xfrm>
              <a:off x="2944204" y="1189775"/>
              <a:ext cx="3305700" cy="669000"/>
            </a:xfrm>
            <a:prstGeom prst="chevron">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ES" dirty="0">
                  <a:solidFill>
                    <a:schemeClr val="lt1"/>
                  </a:solidFill>
                  <a:latin typeface="Playfair Display"/>
                  <a:ea typeface="Playfair Display"/>
                  <a:cs typeface="Playfair Display"/>
                  <a:sym typeface="Playfair Display"/>
                </a:rPr>
                <a:t>P</a:t>
              </a:r>
              <a:r>
                <a:rPr lang="en" dirty="0">
                  <a:solidFill>
                    <a:schemeClr val="lt1"/>
                  </a:solidFill>
                  <a:latin typeface="Playfair Display"/>
                  <a:ea typeface="Playfair Display"/>
                  <a:cs typeface="Playfair Display"/>
                  <a:sym typeface="Playfair Display"/>
                </a:rPr>
                <a:t>or grupos</a:t>
              </a:r>
              <a:endParaRPr dirty="0">
                <a:solidFill>
                  <a:schemeClr val="lt1"/>
                </a:solidFill>
                <a:latin typeface="Playfair Display"/>
                <a:ea typeface="Playfair Display"/>
                <a:cs typeface="Playfair Display"/>
                <a:sym typeface="Playfair Display"/>
              </a:endParaRPr>
            </a:p>
          </p:txBody>
        </p:sp>
        <p:sp>
          <p:nvSpPr>
            <p:cNvPr id="317" name="Google Shape;317;p29"/>
            <p:cNvSpPr txBox="1"/>
            <p:nvPr/>
          </p:nvSpPr>
          <p:spPr>
            <a:xfrm>
              <a:off x="3478949" y="2057125"/>
              <a:ext cx="2236200" cy="261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solidFill>
                    <a:schemeClr val="dk1"/>
                  </a:solidFill>
                  <a:latin typeface="Inria Serif Light"/>
                  <a:ea typeface="Inria Serif Light"/>
                  <a:cs typeface="Inria Serif Light"/>
                  <a:sym typeface="Inria Serif Light"/>
                </a:rPr>
                <a:t>Realizaréis la ficha grupal que está alojada en el campus</a:t>
              </a:r>
              <a:endParaRPr sz="1200" dirty="0">
                <a:solidFill>
                  <a:schemeClr val="dk1"/>
                </a:solidFill>
                <a:latin typeface="Inria Serif Light"/>
                <a:ea typeface="Inria Serif Light"/>
                <a:cs typeface="Inria Serif Light"/>
                <a:sym typeface="Inria Serif Light"/>
              </a:endParaRPr>
            </a:p>
          </p:txBody>
        </p:sp>
      </p:grpSp>
      <p:pic>
        <p:nvPicPr>
          <p:cNvPr id="2" name="Audio 1">
            <a:hlinkClick r:id="" action="ppaction://media"/>
            <a:extLst>
              <a:ext uri="{FF2B5EF4-FFF2-40B4-BE49-F238E27FC236}">
                <a16:creationId xmlns:a16="http://schemas.microsoft.com/office/drawing/2014/main" id="{6058F1E6-C2DE-1FD1-44B1-CA64CC0B33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p:transition advTm="1431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0"/>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19</a:t>
            </a:fld>
            <a:endParaRPr/>
          </a:p>
        </p:txBody>
      </p:sp>
      <p:sp>
        <p:nvSpPr>
          <p:cNvPr id="471" name="Google Shape;471;p40"/>
          <p:cNvSpPr/>
          <p:nvPr/>
        </p:nvSpPr>
        <p:spPr>
          <a:xfrm>
            <a:off x="0" y="20662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40"/>
          <p:cNvSpPr/>
          <p:nvPr/>
        </p:nvSpPr>
        <p:spPr>
          <a:xfrm>
            <a:off x="0" y="2066228"/>
            <a:ext cx="9144000" cy="1011043"/>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nvGrpSpPr>
          <p:cNvPr id="473" name="Google Shape;473;p40"/>
          <p:cNvGrpSpPr/>
          <p:nvPr/>
        </p:nvGrpSpPr>
        <p:grpSpPr>
          <a:xfrm>
            <a:off x="1786339" y="1398601"/>
            <a:ext cx="473400" cy="473400"/>
            <a:chOff x="1786339" y="1703401"/>
            <a:chExt cx="473400" cy="473400"/>
          </a:xfrm>
        </p:grpSpPr>
        <p:sp>
          <p:nvSpPr>
            <p:cNvPr id="474" name="Google Shape;474;p40"/>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ria Serif"/>
                <a:ea typeface="Inria Serif"/>
                <a:cs typeface="Inria Serif"/>
                <a:sym typeface="Inria Serif"/>
              </a:endParaRPr>
            </a:p>
          </p:txBody>
        </p:sp>
        <p:sp>
          <p:nvSpPr>
            <p:cNvPr id="475" name="Google Shape;475;p40"/>
            <p:cNvSpPr/>
            <p:nvPr/>
          </p:nvSpPr>
          <p:spPr>
            <a:xfrm>
              <a:off x="1955989"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Inria Serif"/>
                  <a:ea typeface="Inria Serif"/>
                  <a:cs typeface="Inria Serif"/>
                  <a:sym typeface="Inria Serif"/>
                </a:rPr>
                <a:t>1</a:t>
              </a:r>
              <a:endParaRPr sz="600">
                <a:solidFill>
                  <a:schemeClr val="dk2"/>
                </a:solidFill>
                <a:latin typeface="Inria Serif"/>
                <a:ea typeface="Inria Serif"/>
                <a:cs typeface="Inria Serif"/>
                <a:sym typeface="Inria Serif"/>
              </a:endParaRPr>
            </a:p>
          </p:txBody>
        </p:sp>
      </p:grpSp>
      <p:grpSp>
        <p:nvGrpSpPr>
          <p:cNvPr id="476" name="Google Shape;476;p40"/>
          <p:cNvGrpSpPr/>
          <p:nvPr/>
        </p:nvGrpSpPr>
        <p:grpSpPr>
          <a:xfrm>
            <a:off x="5882700" y="1384699"/>
            <a:ext cx="473400" cy="473400"/>
            <a:chOff x="3814414" y="1703401"/>
            <a:chExt cx="473400" cy="473400"/>
          </a:xfrm>
        </p:grpSpPr>
        <p:sp>
          <p:nvSpPr>
            <p:cNvPr id="477" name="Google Shape;477;p40"/>
            <p:cNvSpPr/>
            <p:nvPr/>
          </p:nvSpPr>
          <p:spPr>
            <a:xfrm rot="8100000">
              <a:off x="3883742" y="1772729"/>
              <a:ext cx="334744" cy="334744"/>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ria Serif"/>
                <a:ea typeface="Inria Serif"/>
                <a:cs typeface="Inria Serif"/>
                <a:sym typeface="Inria Serif"/>
              </a:endParaRPr>
            </a:p>
          </p:txBody>
        </p:sp>
        <p:sp>
          <p:nvSpPr>
            <p:cNvPr id="478" name="Google Shape;478;p40"/>
            <p:cNvSpPr/>
            <p:nvPr/>
          </p:nvSpPr>
          <p:spPr>
            <a:xfrm>
              <a:off x="3984064" y="1866499"/>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Inria Serif"/>
                  <a:ea typeface="Inria Serif"/>
                  <a:cs typeface="Inria Serif"/>
                  <a:sym typeface="Inria Serif"/>
                </a:rPr>
                <a:t>3</a:t>
              </a:r>
              <a:endParaRPr sz="600">
                <a:solidFill>
                  <a:schemeClr val="dk2"/>
                </a:solidFill>
                <a:latin typeface="Inria Serif"/>
                <a:ea typeface="Inria Serif"/>
                <a:cs typeface="Inria Serif"/>
                <a:sym typeface="Inria Serif"/>
              </a:endParaRPr>
            </a:p>
          </p:txBody>
        </p:sp>
      </p:grpSp>
      <p:grpSp>
        <p:nvGrpSpPr>
          <p:cNvPr id="485" name="Google Shape;485;p40"/>
          <p:cNvGrpSpPr/>
          <p:nvPr/>
        </p:nvGrpSpPr>
        <p:grpSpPr>
          <a:xfrm>
            <a:off x="6953682" y="3271500"/>
            <a:ext cx="473400" cy="473400"/>
            <a:chOff x="4852739" y="3576300"/>
            <a:chExt cx="473400" cy="473400"/>
          </a:xfrm>
        </p:grpSpPr>
        <p:sp>
          <p:nvSpPr>
            <p:cNvPr id="486" name="Google Shape;486;p40"/>
            <p:cNvSpPr/>
            <p:nvPr/>
          </p:nvSpPr>
          <p:spPr>
            <a:xfrm rot="-2700000">
              <a:off x="4922067" y="3645628"/>
              <a:ext cx="334744" cy="334744"/>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ria Serif"/>
                <a:ea typeface="Inria Serif"/>
                <a:cs typeface="Inria Serif"/>
                <a:sym typeface="Inria Serif"/>
              </a:endParaRPr>
            </a:p>
          </p:txBody>
        </p:sp>
        <p:sp>
          <p:nvSpPr>
            <p:cNvPr id="487" name="Google Shape;487;p40"/>
            <p:cNvSpPr/>
            <p:nvPr/>
          </p:nvSpPr>
          <p:spPr>
            <a:xfrm flipH="1">
              <a:off x="5022389"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Inria Serif"/>
                  <a:ea typeface="Inria Serif"/>
                  <a:cs typeface="Inria Serif"/>
                  <a:sym typeface="Inria Serif"/>
                </a:rPr>
                <a:t>4</a:t>
              </a:r>
              <a:endParaRPr sz="600">
                <a:solidFill>
                  <a:schemeClr val="dk2"/>
                </a:solidFill>
                <a:latin typeface="Inria Serif"/>
                <a:ea typeface="Inria Serif"/>
                <a:cs typeface="Inria Serif"/>
                <a:sym typeface="Inria Serif"/>
              </a:endParaRPr>
            </a:p>
          </p:txBody>
        </p:sp>
      </p:grpSp>
      <p:grpSp>
        <p:nvGrpSpPr>
          <p:cNvPr id="488" name="Google Shape;488;p40"/>
          <p:cNvGrpSpPr/>
          <p:nvPr/>
        </p:nvGrpSpPr>
        <p:grpSpPr>
          <a:xfrm>
            <a:off x="2824664" y="3271500"/>
            <a:ext cx="473400" cy="473400"/>
            <a:chOff x="2824664" y="3576300"/>
            <a:chExt cx="473400" cy="473400"/>
          </a:xfrm>
        </p:grpSpPr>
        <p:sp>
          <p:nvSpPr>
            <p:cNvPr id="489" name="Google Shape;489;p40"/>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Inria Serif"/>
                <a:ea typeface="Inria Serif"/>
                <a:cs typeface="Inria Serif"/>
                <a:sym typeface="Inria Serif"/>
              </a:endParaRPr>
            </a:p>
          </p:txBody>
        </p:sp>
        <p:sp>
          <p:nvSpPr>
            <p:cNvPr id="490" name="Google Shape;490;p40"/>
            <p:cNvSpPr/>
            <p:nvPr/>
          </p:nvSpPr>
          <p:spPr>
            <a:xfrm flipH="1">
              <a:off x="2994314" y="3752502"/>
              <a:ext cx="134100" cy="134100"/>
            </a:xfrm>
            <a:prstGeom prst="ellipse">
              <a:avLst/>
            </a:prstGeom>
            <a:solidFill>
              <a:schemeClr val="lt1"/>
            </a:solidFill>
            <a:ln>
              <a:noFill/>
            </a:ln>
          </p:spPr>
          <p:txBody>
            <a:bodyPr spcFirstLastPara="1" wrap="square" lIns="0" tIns="0" rIns="0" bIns="0" anchor="ctr" anchorCtr="0">
              <a:noAutofit/>
            </a:bodyPr>
            <a:lstStyle/>
            <a:p>
              <a:pPr marL="0" lvl="0" indent="0" algn="ctr" rtl="0">
                <a:spcBef>
                  <a:spcPts val="0"/>
                </a:spcBef>
                <a:spcAft>
                  <a:spcPts val="0"/>
                </a:spcAft>
                <a:buNone/>
              </a:pPr>
              <a:r>
                <a:rPr lang="en" sz="600">
                  <a:solidFill>
                    <a:schemeClr val="dk2"/>
                  </a:solidFill>
                  <a:latin typeface="Inria Serif"/>
                  <a:ea typeface="Inria Serif"/>
                  <a:cs typeface="Inria Serif"/>
                  <a:sym typeface="Inria Serif"/>
                </a:rPr>
                <a:t>2</a:t>
              </a:r>
              <a:endParaRPr sz="600">
                <a:solidFill>
                  <a:schemeClr val="dk2"/>
                </a:solidFill>
                <a:latin typeface="Inria Serif"/>
                <a:ea typeface="Inria Serif"/>
                <a:cs typeface="Inria Serif"/>
                <a:sym typeface="Inria Serif"/>
              </a:endParaRPr>
            </a:p>
          </p:txBody>
        </p:sp>
      </p:grpSp>
      <p:sp>
        <p:nvSpPr>
          <p:cNvPr id="491" name="Google Shape;491;p40"/>
          <p:cNvSpPr txBox="1"/>
          <p:nvPr/>
        </p:nvSpPr>
        <p:spPr>
          <a:xfrm>
            <a:off x="1379850" y="851300"/>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dirty="0">
                <a:solidFill>
                  <a:schemeClr val="dk2"/>
                </a:solidFill>
                <a:latin typeface="Inria Serif"/>
                <a:ea typeface="Inria Serif"/>
                <a:cs typeface="Inria Serif"/>
                <a:sym typeface="Inria Serif"/>
              </a:rPr>
              <a:t>Ponemos en clase la visualización de la galería de instagram</a:t>
            </a:r>
            <a:endParaRPr sz="900" dirty="0">
              <a:solidFill>
                <a:schemeClr val="dk2"/>
              </a:solidFill>
              <a:latin typeface="Inria Serif"/>
              <a:ea typeface="Inria Serif"/>
              <a:cs typeface="Inria Serif"/>
              <a:sym typeface="Inria Serif"/>
            </a:endParaRPr>
          </a:p>
        </p:txBody>
      </p:sp>
      <p:sp>
        <p:nvSpPr>
          <p:cNvPr id="492" name="Google Shape;492;p40"/>
          <p:cNvSpPr txBox="1"/>
          <p:nvPr/>
        </p:nvSpPr>
        <p:spPr>
          <a:xfrm>
            <a:off x="5409150" y="865201"/>
            <a:ext cx="1286400" cy="533400"/>
          </a:xfrm>
          <a:prstGeom prst="rect">
            <a:avLst/>
          </a:prstGeom>
          <a:noFill/>
          <a:ln>
            <a:noFill/>
          </a:ln>
        </p:spPr>
        <p:txBody>
          <a:bodyPr spcFirstLastPara="1" wrap="square" lIns="0" tIns="0" rIns="0" bIns="0" anchor="b" anchorCtr="0">
            <a:noAutofit/>
          </a:bodyPr>
          <a:lstStyle/>
          <a:p>
            <a:pPr marL="0" marR="0" lvl="0" indent="0" algn="ctr" rtl="0">
              <a:lnSpc>
                <a:spcPct val="100000"/>
              </a:lnSpc>
              <a:spcBef>
                <a:spcPts val="0"/>
              </a:spcBef>
              <a:spcAft>
                <a:spcPts val="0"/>
              </a:spcAft>
              <a:buNone/>
            </a:pPr>
            <a:r>
              <a:rPr lang="en" sz="900" dirty="0">
                <a:solidFill>
                  <a:schemeClr val="dk2"/>
                </a:solidFill>
                <a:latin typeface="Inria Serif"/>
                <a:ea typeface="Inria Serif"/>
                <a:cs typeface="Inria Serif"/>
                <a:sym typeface="Inria Serif"/>
              </a:rPr>
              <a:t>Compartimos opiniones, experiencias y conocimientos en los grupos de discusión</a:t>
            </a:r>
            <a:endParaRPr sz="900" dirty="0">
              <a:solidFill>
                <a:schemeClr val="dk2"/>
              </a:solidFill>
              <a:latin typeface="Inria Serif"/>
              <a:ea typeface="Inria Serif"/>
              <a:cs typeface="Inria Serif"/>
              <a:sym typeface="Inria Serif"/>
            </a:endParaRPr>
          </a:p>
        </p:txBody>
      </p:sp>
      <p:sp>
        <p:nvSpPr>
          <p:cNvPr id="494" name="Google Shape;494;p40"/>
          <p:cNvSpPr txBox="1"/>
          <p:nvPr/>
        </p:nvSpPr>
        <p:spPr>
          <a:xfrm>
            <a:off x="2418175" y="3758800"/>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dirty="0">
                <a:solidFill>
                  <a:schemeClr val="dk2"/>
                </a:solidFill>
                <a:latin typeface="Inria Serif"/>
                <a:ea typeface="Inria Serif"/>
                <a:cs typeface="Inria Serif"/>
                <a:sym typeface="Inria Serif"/>
              </a:rPr>
              <a:t>Realizáis la encuesta de preguntas abiertas</a:t>
            </a:r>
            <a:endParaRPr sz="900" dirty="0">
              <a:solidFill>
                <a:schemeClr val="dk2"/>
              </a:solidFill>
              <a:latin typeface="Inria Serif"/>
              <a:ea typeface="Inria Serif"/>
              <a:cs typeface="Inria Serif"/>
              <a:sym typeface="Inria Serif"/>
            </a:endParaRPr>
          </a:p>
        </p:txBody>
      </p:sp>
      <p:sp>
        <p:nvSpPr>
          <p:cNvPr id="495" name="Google Shape;495;p40"/>
          <p:cNvSpPr txBox="1"/>
          <p:nvPr/>
        </p:nvSpPr>
        <p:spPr>
          <a:xfrm>
            <a:off x="6547182" y="3744898"/>
            <a:ext cx="1286400" cy="5334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900" dirty="0">
                <a:solidFill>
                  <a:schemeClr val="dk2"/>
                </a:solidFill>
                <a:latin typeface="Inria Serif"/>
                <a:ea typeface="Inria Serif"/>
                <a:cs typeface="Inria Serif"/>
                <a:sym typeface="Inria Serif"/>
              </a:rPr>
              <a:t>Evidenciamos ejemplos de análisis narrativos (vinculación con el enlasyo final)</a:t>
            </a:r>
            <a:endParaRPr sz="900" dirty="0">
              <a:solidFill>
                <a:schemeClr val="dk2"/>
              </a:solidFill>
              <a:latin typeface="Inria Serif"/>
              <a:ea typeface="Inria Serif"/>
              <a:cs typeface="Inria Serif"/>
              <a:sym typeface="Inria Serif"/>
            </a:endParaRPr>
          </a:p>
        </p:txBody>
      </p:sp>
      <p:sp>
        <p:nvSpPr>
          <p:cNvPr id="497" name="Google Shape;497;p40"/>
          <p:cNvSpPr txBox="1">
            <a:spLocks noGrp="1"/>
          </p:cNvSpPr>
          <p:nvPr>
            <p:ph type="title" idx="4294967295"/>
          </p:nvPr>
        </p:nvSpPr>
        <p:spPr>
          <a:xfrm>
            <a:off x="455700" y="0"/>
            <a:ext cx="8232600" cy="455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¿Qué hacemos después?</a:t>
            </a:r>
            <a:endParaRPr dirty="0"/>
          </a:p>
        </p:txBody>
      </p:sp>
      <p:pic>
        <p:nvPicPr>
          <p:cNvPr id="2" name="Audio 1">
            <a:hlinkClick r:id="" action="ppaction://media"/>
            <a:extLst>
              <a:ext uri="{FF2B5EF4-FFF2-40B4-BE49-F238E27FC236}">
                <a16:creationId xmlns:a16="http://schemas.microsoft.com/office/drawing/2014/main" id="{608A031D-A13F-0EE7-D96D-8BA31C6DF5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p:transition advTm="71562">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1"/>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El desarrollo del proyecto de foto-elicitación en el aula tiene tres momentos clavez:</a:t>
            </a:r>
            <a:endParaRPr dirty="0"/>
          </a:p>
        </p:txBody>
      </p:sp>
      <p:sp>
        <p:nvSpPr>
          <p:cNvPr id="158" name="Google Shape;158;p21"/>
          <p:cNvSpPr txBox="1">
            <a:spLocks noGrp="1"/>
          </p:cNvSpPr>
          <p:nvPr>
            <p:ph type="body" idx="1"/>
          </p:nvPr>
        </p:nvSpPr>
        <p:spPr>
          <a:xfrm>
            <a:off x="2762975" y="1376725"/>
            <a:ext cx="1845900" cy="3311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b="1" dirty="0"/>
              <a:t>ANTES (Semana 1)</a:t>
            </a:r>
            <a:endParaRPr b="1" dirty="0"/>
          </a:p>
          <a:p>
            <a:pPr marL="342900" lvl="0" indent="-342900" algn="l" rtl="0">
              <a:spcBef>
                <a:spcPts val="600"/>
              </a:spcBef>
              <a:spcAft>
                <a:spcPts val="600"/>
              </a:spcAft>
              <a:buFont typeface="+mj-lt"/>
              <a:buAutoNum type="arabicPeriod"/>
            </a:pPr>
            <a:r>
              <a:rPr lang="es-ES" dirty="0" err="1"/>
              <a:t>Alfabetizaci</a:t>
            </a:r>
            <a:r>
              <a:rPr lang="en" dirty="0"/>
              <a:t>ón foto-elicitación</a:t>
            </a:r>
          </a:p>
          <a:p>
            <a:pPr marL="342900" lvl="0" indent="-342900" algn="l" rtl="0">
              <a:spcBef>
                <a:spcPts val="600"/>
              </a:spcBef>
              <a:spcAft>
                <a:spcPts val="600"/>
              </a:spcAft>
              <a:buFont typeface="+mj-lt"/>
              <a:buAutoNum type="arabicPeriod"/>
            </a:pPr>
            <a:r>
              <a:rPr lang="en" dirty="0"/>
              <a:t>Cuestiones formales y éticas</a:t>
            </a:r>
          </a:p>
          <a:p>
            <a:pPr marL="342900" lvl="0" indent="-342900" algn="l" rtl="0">
              <a:spcBef>
                <a:spcPts val="600"/>
              </a:spcBef>
              <a:spcAft>
                <a:spcPts val="600"/>
              </a:spcAft>
              <a:buFont typeface="+mj-lt"/>
              <a:buAutoNum type="arabicPeriod"/>
            </a:pPr>
            <a:r>
              <a:rPr lang="en" dirty="0"/>
              <a:t>Implicación del alumnado</a:t>
            </a:r>
            <a:endParaRPr dirty="0"/>
          </a:p>
        </p:txBody>
      </p:sp>
      <p:sp>
        <p:nvSpPr>
          <p:cNvPr id="159" name="Google Shape;159;p21"/>
          <p:cNvSpPr txBox="1">
            <a:spLocks noGrp="1"/>
          </p:cNvSpPr>
          <p:nvPr>
            <p:ph type="body" idx="2"/>
          </p:nvPr>
        </p:nvSpPr>
        <p:spPr>
          <a:xfrm>
            <a:off x="4802737" y="1376725"/>
            <a:ext cx="1845900" cy="3311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b="1" dirty="0"/>
              <a:t>DURANTE (Semana 2)</a:t>
            </a:r>
            <a:endParaRPr b="1" dirty="0"/>
          </a:p>
          <a:p>
            <a:pPr marL="342900" lvl="0" indent="-342900" algn="l" rtl="0">
              <a:spcBef>
                <a:spcPts val="600"/>
              </a:spcBef>
              <a:spcAft>
                <a:spcPts val="600"/>
              </a:spcAft>
              <a:buFont typeface="+mj-lt"/>
              <a:buAutoNum type="arabicPeriod"/>
            </a:pPr>
            <a:r>
              <a:rPr lang="en" dirty="0"/>
              <a:t>Seleccionar la fotografía individual</a:t>
            </a:r>
          </a:p>
          <a:p>
            <a:pPr marL="342900" lvl="0" indent="-342900" algn="l" rtl="0">
              <a:spcBef>
                <a:spcPts val="600"/>
              </a:spcBef>
              <a:spcAft>
                <a:spcPts val="600"/>
              </a:spcAft>
              <a:buFont typeface="+mj-lt"/>
              <a:buAutoNum type="arabicPeriod"/>
            </a:pPr>
            <a:r>
              <a:rPr lang="en" dirty="0"/>
              <a:t>Realizar la fotografía grupal</a:t>
            </a:r>
          </a:p>
          <a:p>
            <a:pPr marL="342900" lvl="0" indent="-342900" algn="l" rtl="0">
              <a:spcBef>
                <a:spcPts val="600"/>
              </a:spcBef>
              <a:spcAft>
                <a:spcPts val="600"/>
              </a:spcAft>
              <a:buFont typeface="+mj-lt"/>
              <a:buAutoNum type="arabicPeriod"/>
            </a:pPr>
            <a:r>
              <a:rPr lang="en" dirty="0"/>
              <a:t>Análisis narrativo de las dos fotografías</a:t>
            </a:r>
            <a:endParaRPr dirty="0"/>
          </a:p>
        </p:txBody>
      </p:sp>
      <p:sp>
        <p:nvSpPr>
          <p:cNvPr id="160" name="Google Shape;160;p21"/>
          <p:cNvSpPr txBox="1">
            <a:spLocks noGrp="1"/>
          </p:cNvSpPr>
          <p:nvPr>
            <p:ph type="body" idx="3"/>
          </p:nvPr>
        </p:nvSpPr>
        <p:spPr>
          <a:xfrm>
            <a:off x="6842499" y="1376725"/>
            <a:ext cx="1845900" cy="33111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b="1" dirty="0"/>
              <a:t>DESPUÉS (Semana 3)</a:t>
            </a:r>
            <a:endParaRPr b="1" dirty="0"/>
          </a:p>
          <a:p>
            <a:pPr marL="342900" lvl="0" indent="-342900" algn="l" rtl="0">
              <a:spcBef>
                <a:spcPts val="600"/>
              </a:spcBef>
              <a:spcAft>
                <a:spcPts val="0"/>
              </a:spcAft>
              <a:buFont typeface="+mj-lt"/>
              <a:buAutoNum type="arabicPeriod"/>
            </a:pPr>
            <a:r>
              <a:rPr lang="en" dirty="0"/>
              <a:t>Estudio de interpretación</a:t>
            </a:r>
          </a:p>
          <a:p>
            <a:pPr marL="342900" lvl="0" indent="-342900" algn="l" rtl="0">
              <a:spcBef>
                <a:spcPts val="600"/>
              </a:spcBef>
              <a:spcAft>
                <a:spcPts val="0"/>
              </a:spcAft>
              <a:buFont typeface="+mj-lt"/>
              <a:buAutoNum type="arabicPeriod"/>
            </a:pPr>
            <a:r>
              <a:rPr lang="en" dirty="0"/>
              <a:t>Puesta en común (Galería instagram) </a:t>
            </a:r>
            <a:endParaRPr dirty="0"/>
          </a:p>
          <a:p>
            <a:pPr marL="0" lvl="0" indent="0" algn="l" rtl="0">
              <a:spcBef>
                <a:spcPts val="600"/>
              </a:spcBef>
              <a:spcAft>
                <a:spcPts val="600"/>
              </a:spcAft>
              <a:buNone/>
            </a:pPr>
            <a:endParaRPr dirty="0"/>
          </a:p>
        </p:txBody>
      </p:sp>
      <p:sp>
        <p:nvSpPr>
          <p:cNvPr id="161" name="Google Shape;161;p21"/>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a:t>
            </a:fld>
            <a:endParaRPr/>
          </a:p>
        </p:txBody>
      </p:sp>
      <p:grpSp>
        <p:nvGrpSpPr>
          <p:cNvPr id="162" name="Google Shape;162;p21"/>
          <p:cNvGrpSpPr/>
          <p:nvPr/>
        </p:nvGrpSpPr>
        <p:grpSpPr>
          <a:xfrm>
            <a:off x="453014" y="3917228"/>
            <a:ext cx="794394" cy="768186"/>
            <a:chOff x="1247825" y="5001950"/>
            <a:chExt cx="443300" cy="428675"/>
          </a:xfrm>
        </p:grpSpPr>
        <p:sp>
          <p:nvSpPr>
            <p:cNvPr id="163" name="Google Shape;163;p21"/>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1"/>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1"/>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Rectángulo 1"/>
          <p:cNvSpPr/>
          <p:nvPr/>
        </p:nvSpPr>
        <p:spPr>
          <a:xfrm>
            <a:off x="2579915" y="2318657"/>
            <a:ext cx="2028960" cy="10559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Audio 2">
            <a:hlinkClick r:id="" action="ppaction://media"/>
            <a:extLst>
              <a:ext uri="{FF2B5EF4-FFF2-40B4-BE49-F238E27FC236}">
                <a16:creationId xmlns:a16="http://schemas.microsoft.com/office/drawing/2014/main" id="{F87507E1-603A-DF29-AE9E-09F1261231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89289754"/>
      </p:ext>
    </p:extLst>
  </p:cSld>
  <p:clrMapOvr>
    <a:masterClrMapping/>
  </p:clrMapOvr>
  <p:transition advTm="5762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title"/>
          </p:nvPr>
        </p:nvSpPr>
        <p:spPr>
          <a:xfrm>
            <a:off x="455700" y="562981"/>
            <a:ext cx="3623100" cy="334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Sobre la ficha grupal</a:t>
            </a:r>
            <a:endParaRPr dirty="0"/>
          </a:p>
        </p:txBody>
      </p:sp>
      <p:sp>
        <p:nvSpPr>
          <p:cNvPr id="174" name="Google Shape;174;p22"/>
          <p:cNvSpPr txBox="1">
            <a:spLocks noGrp="1"/>
          </p:cNvSpPr>
          <p:nvPr>
            <p:ph type="body" idx="1"/>
          </p:nvPr>
        </p:nvSpPr>
        <p:spPr>
          <a:xfrm>
            <a:off x="455700" y="1153649"/>
            <a:ext cx="3811500" cy="1418100"/>
          </a:xfrm>
          <a:prstGeom prst="rect">
            <a:avLst/>
          </a:prstGeom>
        </p:spPr>
        <p:txBody>
          <a:bodyPr spcFirstLastPara="1" wrap="square" lIns="0" tIns="0" rIns="0" bIns="0" anchor="t" anchorCtr="0">
            <a:noAutofit/>
          </a:bodyPr>
          <a:lstStyle/>
          <a:p>
            <a:pPr marL="342900" indent="-342900">
              <a:spcAft>
                <a:spcPts val="600"/>
              </a:spcAft>
            </a:pPr>
            <a:r>
              <a:rPr lang="en" sz="1400" dirty="0"/>
              <a:t>Es una actividad grupal y, la calificación obtenida es la misma para todos los componentes del grupo</a:t>
            </a:r>
          </a:p>
          <a:p>
            <a:pPr marL="342900" indent="-342900">
              <a:spcAft>
                <a:spcPts val="600"/>
              </a:spcAft>
            </a:pPr>
            <a:r>
              <a:rPr lang="en" sz="1400" dirty="0"/>
              <a:t>Se califica de 0 a 10.</a:t>
            </a:r>
          </a:p>
          <a:p>
            <a:pPr marL="342900" indent="-342900">
              <a:spcAft>
                <a:spcPts val="600"/>
              </a:spcAft>
            </a:pPr>
            <a:r>
              <a:rPr lang="en" sz="1400" dirty="0"/>
              <a:t>Se ha de subir en formato pdf</a:t>
            </a:r>
          </a:p>
          <a:p>
            <a:pPr marL="342900" indent="-342900">
              <a:spcAft>
                <a:spcPts val="600"/>
              </a:spcAft>
            </a:pPr>
            <a:r>
              <a:rPr lang="en" sz="1400" dirty="0"/>
              <a:t>Cuenta como media de las actividades de a asignatura</a:t>
            </a:r>
          </a:p>
          <a:p>
            <a:pPr marL="342900" indent="-342900">
              <a:spcAft>
                <a:spcPts val="600"/>
              </a:spcAft>
            </a:pPr>
            <a:r>
              <a:rPr lang="en" sz="1400" dirty="0"/>
              <a:t>Recordad que el trabajo individual y grupal de la asignatura supone el 40%</a:t>
            </a:r>
          </a:p>
          <a:p>
            <a:pPr marL="342900" indent="-342900">
              <a:spcAft>
                <a:spcPts val="600"/>
              </a:spcAft>
            </a:pPr>
            <a:r>
              <a:rPr lang="en" sz="1400" dirty="0"/>
              <a:t>Para el desarrollo de esta actividad se destina que el alumnado debe realizar trabajo autónomo y trabajo en horas de clase</a:t>
            </a:r>
            <a:endParaRPr sz="1400" dirty="0"/>
          </a:p>
        </p:txBody>
      </p:sp>
      <p:pic>
        <p:nvPicPr>
          <p:cNvPr id="175" name="Google Shape;175;p22"/>
          <p:cNvPicPr preferRelativeResize="0"/>
          <p:nvPr/>
        </p:nvPicPr>
        <p:blipFill rotWithShape="1">
          <a:blip r:embed="rId5">
            <a:alphaModFix/>
          </a:blip>
          <a:srcRect l="912" t="3516" r="8753" b="26980"/>
          <a:stretch/>
        </p:blipFill>
        <p:spPr>
          <a:xfrm>
            <a:off x="5026875" y="459275"/>
            <a:ext cx="3661425" cy="4224949"/>
          </a:xfrm>
          <a:prstGeom prst="rect">
            <a:avLst/>
          </a:prstGeom>
          <a:noFill/>
          <a:ln>
            <a:noFill/>
          </a:ln>
        </p:spPr>
      </p:pic>
      <p:sp>
        <p:nvSpPr>
          <p:cNvPr id="176" name="Google Shape;176;p22"/>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20</a:t>
            </a:fld>
            <a:endParaRPr/>
          </a:p>
        </p:txBody>
      </p:sp>
      <p:pic>
        <p:nvPicPr>
          <p:cNvPr id="2" name="Audio 1">
            <a:hlinkClick r:id="" action="ppaction://media"/>
            <a:extLst>
              <a:ext uri="{FF2B5EF4-FFF2-40B4-BE49-F238E27FC236}">
                <a16:creationId xmlns:a16="http://schemas.microsoft.com/office/drawing/2014/main" id="{72A5099C-C04A-D751-9AD2-7A5E3895E4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2915554865"/>
      </p:ext>
    </p:extLst>
  </p:cSld>
  <p:clrMapOvr>
    <a:masterClrMapping/>
  </p:clrMapOvr>
  <p:transition advTm="45472">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5"/>
          <p:cNvPicPr preferRelativeResize="0"/>
          <p:nvPr/>
        </p:nvPicPr>
        <p:blipFill rotWithShape="1">
          <a:blip r:embed="rId5">
            <a:alphaModFix amt="50000"/>
          </a:blip>
          <a:srcRect t="1630" b="2483"/>
          <a:stretch/>
        </p:blipFill>
        <p:spPr>
          <a:xfrm>
            <a:off x="5928950" y="918225"/>
            <a:ext cx="2300475" cy="3308876"/>
          </a:xfrm>
          <a:prstGeom prst="rect">
            <a:avLst/>
          </a:prstGeom>
          <a:noFill/>
          <a:ln>
            <a:noFill/>
          </a:ln>
        </p:spPr>
      </p:pic>
      <p:sp>
        <p:nvSpPr>
          <p:cNvPr id="88" name="Google Shape;88;p15"/>
          <p:cNvSpPr txBox="1"/>
          <p:nvPr/>
        </p:nvSpPr>
        <p:spPr>
          <a:xfrm>
            <a:off x="6340775" y="1317875"/>
            <a:ext cx="1491300" cy="25152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9600" b="1">
                <a:solidFill>
                  <a:schemeClr val="lt1"/>
                </a:solidFill>
                <a:latin typeface="Inria Serif"/>
                <a:ea typeface="Inria Serif"/>
                <a:cs typeface="Inria Serif"/>
                <a:sym typeface="Inria Serif"/>
              </a:rPr>
              <a:t>1</a:t>
            </a:r>
            <a:endParaRPr sz="9600" b="1">
              <a:solidFill>
                <a:schemeClr val="lt1"/>
              </a:solidFill>
              <a:latin typeface="Inria Serif"/>
              <a:ea typeface="Inria Serif"/>
              <a:cs typeface="Inria Serif"/>
              <a:sym typeface="Inria Serif"/>
            </a:endParaRPr>
          </a:p>
        </p:txBody>
      </p:sp>
      <p:sp>
        <p:nvSpPr>
          <p:cNvPr id="89" name="Google Shape;89;p15"/>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Aspectos formales</a:t>
            </a:r>
            <a:endParaRPr dirty="0"/>
          </a:p>
        </p:txBody>
      </p:sp>
      <p:sp>
        <p:nvSpPr>
          <p:cNvPr id="90" name="Google Shape;90;p15"/>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dirty="0"/>
              <a:t>Qué criterios debéis tener en cuenta para la selección y realización de la fotografía</a:t>
            </a:r>
            <a:endParaRPr dirty="0"/>
          </a:p>
        </p:txBody>
      </p:sp>
      <p:pic>
        <p:nvPicPr>
          <p:cNvPr id="2" name="Audio 1">
            <a:hlinkClick r:id="" action="ppaction://media"/>
            <a:extLst>
              <a:ext uri="{FF2B5EF4-FFF2-40B4-BE49-F238E27FC236}">
                <a16:creationId xmlns:a16="http://schemas.microsoft.com/office/drawing/2014/main" id="{7C9822F9-CB0F-95C4-C31D-1AFF1DB1051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cSld>
  <p:clrMapOvr>
    <a:masterClrMapping/>
  </p:clrMapOvr>
  <p:transition advTm="6549">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455700" y="823775"/>
            <a:ext cx="1623900" cy="3864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Cuestiones formales</a:t>
            </a:r>
            <a:endParaRPr dirty="0"/>
          </a:p>
        </p:txBody>
      </p:sp>
      <p:sp>
        <p:nvSpPr>
          <p:cNvPr id="80" name="Google Shape;80;p14"/>
          <p:cNvSpPr txBox="1">
            <a:spLocks noGrp="1"/>
          </p:cNvSpPr>
          <p:nvPr>
            <p:ph type="body" idx="1"/>
          </p:nvPr>
        </p:nvSpPr>
        <p:spPr>
          <a:xfrm>
            <a:off x="2750881" y="1100225"/>
            <a:ext cx="6044775" cy="3831004"/>
          </a:xfrm>
          <a:prstGeom prst="rect">
            <a:avLst/>
          </a:prstGeom>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s-ES" sz="1200" b="1" dirty="0"/>
              <a:t>FORMALES </a:t>
            </a:r>
            <a:endParaRPr sz="1200" dirty="0"/>
          </a:p>
          <a:p>
            <a:pPr marL="228600" lvl="0" indent="-228600" algn="l" rtl="0">
              <a:spcBef>
                <a:spcPts val="600"/>
              </a:spcBef>
              <a:spcAft>
                <a:spcPts val="0"/>
              </a:spcAft>
              <a:buClr>
                <a:schemeClr val="dk1"/>
              </a:buClr>
              <a:buSzPts val="1100"/>
              <a:buFont typeface="+mj-lt"/>
              <a:buAutoNum type="arabicPeriod"/>
            </a:pPr>
            <a:r>
              <a:rPr lang="es-ES" sz="1200" dirty="0"/>
              <a:t>Imagen en </a:t>
            </a:r>
            <a:r>
              <a:rPr lang="es-ES" b="1" u="sng" dirty="0"/>
              <a:t>horizontal</a:t>
            </a:r>
            <a:endParaRPr lang="es-ES" sz="1200" b="1" u="sng" dirty="0"/>
          </a:p>
          <a:p>
            <a:pPr marL="228600" lvl="0" indent="-228600" algn="l" rtl="0">
              <a:spcBef>
                <a:spcPts val="600"/>
              </a:spcBef>
              <a:spcAft>
                <a:spcPts val="0"/>
              </a:spcAft>
              <a:buClr>
                <a:schemeClr val="dk1"/>
              </a:buClr>
              <a:buSzPts val="1100"/>
              <a:buFont typeface="+mj-lt"/>
              <a:buAutoNum type="arabicPeriod"/>
            </a:pPr>
            <a:r>
              <a:rPr lang="es-ES" sz="1200" dirty="0"/>
              <a:t>Buena resolución (no se debe </a:t>
            </a:r>
            <a:r>
              <a:rPr lang="es-ES" sz="1200" dirty="0" err="1"/>
              <a:t>pixelar</a:t>
            </a:r>
            <a:r>
              <a:rPr lang="es-ES" sz="1200" dirty="0"/>
              <a:t> la imagen)</a:t>
            </a:r>
          </a:p>
          <a:p>
            <a:pPr marL="228600" lvl="0" indent="-228600" algn="l" rtl="0">
              <a:spcBef>
                <a:spcPts val="600"/>
              </a:spcBef>
              <a:spcAft>
                <a:spcPts val="0"/>
              </a:spcAft>
              <a:buClr>
                <a:schemeClr val="dk1"/>
              </a:buClr>
              <a:buSzPts val="1100"/>
              <a:buFont typeface="+mj-lt"/>
              <a:buAutoNum type="arabicPeriod"/>
            </a:pPr>
            <a:r>
              <a:rPr lang="es-ES" sz="1200" dirty="0"/>
              <a:t>Fotografía </a:t>
            </a:r>
            <a:r>
              <a:rPr lang="es-ES" sz="1200" b="1" dirty="0"/>
              <a:t>grupal</a:t>
            </a:r>
            <a:r>
              <a:rPr lang="es-ES" sz="1200" dirty="0"/>
              <a:t> desde el </a:t>
            </a:r>
            <a:r>
              <a:rPr lang="es-ES" sz="1200" b="1" dirty="0"/>
              <a:t>teléfono móvil</a:t>
            </a:r>
          </a:p>
          <a:p>
            <a:pPr marL="228600" lvl="0" indent="-228600" algn="l" rtl="0">
              <a:spcBef>
                <a:spcPts val="600"/>
              </a:spcBef>
              <a:spcAft>
                <a:spcPts val="0"/>
              </a:spcAft>
              <a:buClr>
                <a:schemeClr val="dk1"/>
              </a:buClr>
              <a:buSzPts val="1100"/>
              <a:buFont typeface="+mj-lt"/>
              <a:buAutoNum type="arabicPeriod"/>
            </a:pPr>
            <a:r>
              <a:rPr lang="es-ES" sz="1200" dirty="0"/>
              <a:t>La </a:t>
            </a:r>
            <a:r>
              <a:rPr lang="es-ES" sz="1200" b="1" u="sng" dirty="0"/>
              <a:t>extensión</a:t>
            </a:r>
            <a:r>
              <a:rPr lang="es-ES" sz="1200" dirty="0"/>
              <a:t> del archivo de </a:t>
            </a:r>
            <a:r>
              <a:rPr lang="es-ES" sz="1200" dirty="0" err="1"/>
              <a:t>de</a:t>
            </a:r>
            <a:r>
              <a:rPr lang="es-ES" sz="1200" dirty="0"/>
              <a:t> la fotografía debe ser </a:t>
            </a:r>
            <a:r>
              <a:rPr lang="es-ES" sz="1200" b="1" dirty="0"/>
              <a:t>.</a:t>
            </a:r>
            <a:r>
              <a:rPr lang="es-ES" sz="1200" b="1" dirty="0" err="1"/>
              <a:t>jpg</a:t>
            </a:r>
            <a:endParaRPr lang="es-ES" sz="1200" b="1" dirty="0"/>
          </a:p>
          <a:p>
            <a:pPr marL="228600" lvl="0" indent="-228600" algn="l" rtl="0">
              <a:spcBef>
                <a:spcPts val="600"/>
              </a:spcBef>
              <a:spcAft>
                <a:spcPts val="0"/>
              </a:spcAft>
              <a:buClr>
                <a:schemeClr val="dk1"/>
              </a:buClr>
              <a:buSzPts val="1100"/>
              <a:buFont typeface="+mj-lt"/>
              <a:buAutoNum type="arabicPeriod"/>
            </a:pPr>
            <a:r>
              <a:rPr lang="es-ES" sz="1200" dirty="0"/>
              <a:t>En el caso de la </a:t>
            </a:r>
            <a:r>
              <a:rPr lang="es-ES" sz="1200" b="1" dirty="0"/>
              <a:t>fotografía individual</a:t>
            </a:r>
            <a:r>
              <a:rPr lang="es-ES" sz="1200" dirty="0"/>
              <a:t>, debe ser una fotografía ya realizada y su tamaño ha de ser </a:t>
            </a:r>
            <a:r>
              <a:rPr lang="es-ES" sz="1200" b="1" dirty="0"/>
              <a:t>10x15</a:t>
            </a:r>
          </a:p>
          <a:p>
            <a:pPr marL="228600" lvl="0" indent="-228600" algn="l" rtl="0">
              <a:spcBef>
                <a:spcPts val="600"/>
              </a:spcBef>
              <a:spcAft>
                <a:spcPts val="0"/>
              </a:spcAft>
              <a:buClr>
                <a:schemeClr val="dk1"/>
              </a:buClr>
              <a:buSzPts val="1100"/>
              <a:buFont typeface="+mj-lt"/>
              <a:buAutoNum type="arabicPeriod"/>
            </a:pPr>
            <a:r>
              <a:rPr lang="es-ES" sz="1200" dirty="0"/>
              <a:t>En el caso de la </a:t>
            </a:r>
            <a:r>
              <a:rPr lang="es-ES" sz="1200" b="1" dirty="0"/>
              <a:t>fotografía grupal</a:t>
            </a:r>
            <a:r>
              <a:rPr lang="es-ES" sz="1200" dirty="0"/>
              <a:t>, se debe </a:t>
            </a:r>
            <a:r>
              <a:rPr lang="es-ES" sz="1200" b="1" dirty="0"/>
              <a:t>acordar qué fotografía y realizarla</a:t>
            </a:r>
            <a:r>
              <a:rPr lang="es-ES" sz="1200" dirty="0"/>
              <a:t>. En el caso de que sea un centro o algo de su interior, </a:t>
            </a:r>
            <a:r>
              <a:rPr lang="es-ES" sz="1200" b="1" dirty="0"/>
              <a:t>solicitar permiso </a:t>
            </a:r>
            <a:r>
              <a:rPr lang="es-ES" sz="1200" dirty="0"/>
              <a:t>(mirar aspectos éticos)</a:t>
            </a:r>
          </a:p>
          <a:p>
            <a:pPr marL="228600" lvl="0" indent="-228600" algn="l" rtl="0">
              <a:spcBef>
                <a:spcPts val="600"/>
              </a:spcBef>
              <a:spcAft>
                <a:spcPts val="0"/>
              </a:spcAft>
              <a:buClr>
                <a:schemeClr val="dk1"/>
              </a:buClr>
              <a:buSzPts val="1100"/>
              <a:buFont typeface="+mj-lt"/>
              <a:buAutoNum type="arabicPeriod"/>
            </a:pPr>
            <a:r>
              <a:rPr lang="es-ES" sz="1200" b="1" dirty="0"/>
              <a:t>Toda persona </a:t>
            </a:r>
            <a:r>
              <a:rPr lang="es-ES" sz="1200" dirty="0"/>
              <a:t>que aparezca en la </a:t>
            </a:r>
            <a:r>
              <a:rPr lang="es-ES" sz="1200" b="1" dirty="0"/>
              <a:t>fotografía</a:t>
            </a:r>
            <a:r>
              <a:rPr lang="es-ES" sz="1200" dirty="0"/>
              <a:t> (individual y/o grupal), deberá ser conocedora de la misma y dar su </a:t>
            </a:r>
            <a:r>
              <a:rPr lang="es-ES" sz="1200" b="1" dirty="0"/>
              <a:t>autorización</a:t>
            </a:r>
            <a:r>
              <a:rPr lang="es-ES" sz="1200" dirty="0"/>
              <a:t> (consentimiento informado)</a:t>
            </a:r>
          </a:p>
          <a:p>
            <a:pPr marL="228600" lvl="0" indent="-228600" algn="l" rtl="0">
              <a:spcBef>
                <a:spcPts val="600"/>
              </a:spcBef>
              <a:spcAft>
                <a:spcPts val="0"/>
              </a:spcAft>
              <a:buClr>
                <a:schemeClr val="dk1"/>
              </a:buClr>
              <a:buSzPts val="1100"/>
              <a:buFont typeface="+mj-lt"/>
              <a:buAutoNum type="arabicPeriod"/>
            </a:pPr>
            <a:r>
              <a:rPr lang="es-ES" sz="1200" dirty="0"/>
              <a:t>En el caso de que aparezcan </a:t>
            </a:r>
            <a:r>
              <a:rPr lang="es-ES" sz="1200" b="1" dirty="0"/>
              <a:t>menores de edad </a:t>
            </a:r>
            <a:r>
              <a:rPr lang="es-ES" sz="1200" dirty="0"/>
              <a:t>en algunas de las fotografías (especialmente las grupales), deberéis </a:t>
            </a:r>
            <a:r>
              <a:rPr lang="es-ES" sz="1200" b="1" dirty="0"/>
              <a:t>ocultar su identidad </a:t>
            </a:r>
            <a:endParaRPr sz="1200" b="1" dirty="0"/>
          </a:p>
        </p:txBody>
      </p:sp>
      <p:sp>
        <p:nvSpPr>
          <p:cNvPr id="82" name="Google Shape;82;p14"/>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4</a:t>
            </a:fld>
            <a:endParaRPr/>
          </a:p>
        </p:txBody>
      </p:sp>
      <p:pic>
        <p:nvPicPr>
          <p:cNvPr id="2" name="Audio 1">
            <a:hlinkClick r:id="" action="ppaction://media"/>
            <a:extLst>
              <a:ext uri="{FF2B5EF4-FFF2-40B4-BE49-F238E27FC236}">
                <a16:creationId xmlns:a16="http://schemas.microsoft.com/office/drawing/2014/main" id="{7919F346-5A99-8DFA-267D-5D6E4CBF12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p:transition advTm="186346">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8"/>
          <p:cNvSpPr txBox="1">
            <a:spLocks noGrp="1"/>
          </p:cNvSpPr>
          <p:nvPr>
            <p:ph type="ctrTitle"/>
          </p:nvPr>
        </p:nvSpPr>
        <p:spPr>
          <a:xfrm>
            <a:off x="702900" y="1233658"/>
            <a:ext cx="47460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Aspectos éticos</a:t>
            </a:r>
            <a:endParaRPr dirty="0"/>
          </a:p>
        </p:txBody>
      </p:sp>
      <p:sp>
        <p:nvSpPr>
          <p:cNvPr id="420" name="Google Shape;420;p38"/>
          <p:cNvSpPr txBox="1">
            <a:spLocks noGrp="1"/>
          </p:cNvSpPr>
          <p:nvPr>
            <p:ph type="subTitle" idx="1"/>
          </p:nvPr>
        </p:nvSpPr>
        <p:spPr>
          <a:xfrm>
            <a:off x="702900" y="2787333"/>
            <a:ext cx="4746000" cy="299400"/>
          </a:xfrm>
          <a:prstGeom prst="rect">
            <a:avLst/>
          </a:prstGeom>
        </p:spPr>
        <p:txBody>
          <a:bodyPr spcFirstLastPara="1" wrap="square" lIns="0" tIns="0" rIns="0" bIns="0" anchor="t" anchorCtr="0">
            <a:noAutofit/>
          </a:bodyPr>
          <a:lstStyle/>
          <a:p>
            <a:pPr marL="0" lvl="0" indent="0" algn="l" rtl="0">
              <a:spcBef>
                <a:spcPts val="0"/>
              </a:spcBef>
              <a:spcAft>
                <a:spcPts val="600"/>
              </a:spcAft>
              <a:buNone/>
            </a:pPr>
            <a:r>
              <a:rPr lang="en" dirty="0"/>
              <a:t>Cuestiones relacionadas con la identidad, consentimiento y autorización</a:t>
            </a:r>
            <a:endParaRPr dirty="0"/>
          </a:p>
        </p:txBody>
      </p:sp>
      <p:pic>
        <p:nvPicPr>
          <p:cNvPr id="421" name="Google Shape;421;p38"/>
          <p:cNvPicPr preferRelativeResize="0"/>
          <p:nvPr/>
        </p:nvPicPr>
        <p:blipFill rotWithShape="1">
          <a:blip r:embed="rId5">
            <a:alphaModFix amt="50000"/>
          </a:blip>
          <a:srcRect t="1630" b="2483"/>
          <a:stretch/>
        </p:blipFill>
        <p:spPr>
          <a:xfrm>
            <a:off x="5928950" y="918225"/>
            <a:ext cx="2300475" cy="3308876"/>
          </a:xfrm>
          <a:prstGeom prst="rect">
            <a:avLst/>
          </a:prstGeom>
          <a:noFill/>
          <a:ln>
            <a:noFill/>
          </a:ln>
        </p:spPr>
      </p:pic>
      <p:sp>
        <p:nvSpPr>
          <p:cNvPr id="422" name="Google Shape;422;p38"/>
          <p:cNvSpPr txBox="1"/>
          <p:nvPr/>
        </p:nvSpPr>
        <p:spPr>
          <a:xfrm>
            <a:off x="6340775" y="1317875"/>
            <a:ext cx="1491300" cy="2515200"/>
          </a:xfrm>
          <a:prstGeom prst="rect">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None/>
            </a:pPr>
            <a:r>
              <a:rPr lang="en" sz="9600" b="1">
                <a:solidFill>
                  <a:schemeClr val="lt1"/>
                </a:solidFill>
                <a:latin typeface="Inria Serif"/>
                <a:ea typeface="Inria Serif"/>
                <a:cs typeface="Inria Serif"/>
                <a:sym typeface="Inria Serif"/>
              </a:rPr>
              <a:t>2</a:t>
            </a:r>
            <a:endParaRPr sz="9600" b="1">
              <a:solidFill>
                <a:schemeClr val="lt1"/>
              </a:solidFill>
              <a:latin typeface="Inria Serif"/>
              <a:ea typeface="Inria Serif"/>
              <a:cs typeface="Inria Serif"/>
              <a:sym typeface="Inria Serif"/>
            </a:endParaRPr>
          </a:p>
        </p:txBody>
      </p:sp>
      <p:pic>
        <p:nvPicPr>
          <p:cNvPr id="2" name="Audio 1">
            <a:hlinkClick r:id="" action="ppaction://media"/>
            <a:extLst>
              <a:ext uri="{FF2B5EF4-FFF2-40B4-BE49-F238E27FC236}">
                <a16:creationId xmlns:a16="http://schemas.microsoft.com/office/drawing/2014/main" id="{A496D0EC-76CA-863E-2A7C-955D7595ED2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1102715813"/>
      </p:ext>
    </p:extLst>
  </p:cSld>
  <p:clrMapOvr>
    <a:masterClrMapping/>
  </p:clrMapOvr>
  <p:transition advTm="5418">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body" idx="1"/>
          </p:nvPr>
        </p:nvSpPr>
        <p:spPr>
          <a:xfrm>
            <a:off x="2763000" y="1376700"/>
            <a:ext cx="5925300" cy="3311100"/>
          </a:xfrm>
          <a:prstGeom prst="rect">
            <a:avLst/>
          </a:prstGeom>
        </p:spPr>
        <p:txBody>
          <a:bodyPr spcFirstLastPara="1" wrap="square" lIns="0" tIns="0" rIns="0" bIns="0" anchor="t" anchorCtr="0">
            <a:noAutofit/>
          </a:bodyPr>
          <a:lstStyle/>
          <a:p>
            <a:pPr marL="0" lvl="0" indent="0">
              <a:spcAft>
                <a:spcPts val="600"/>
              </a:spcAft>
              <a:buNone/>
            </a:pPr>
            <a:r>
              <a:rPr lang="es-ES" sz="1600" dirty="0"/>
              <a:t>El consentimiento informado es una clave ética fundamental en el proceso de investigación. Es hacer conocer al participante o participantes del trabajo que se va a realizar. Es dar su autorización para el </a:t>
            </a:r>
            <a:r>
              <a:rPr lang="es-ES" sz="1600" dirty="0" err="1"/>
              <a:t>el</a:t>
            </a:r>
            <a:r>
              <a:rPr lang="es-ES" sz="1600" dirty="0"/>
              <a:t> fin de la investigación, objetivos y formas. Para González (2002, p.101), el objetivo principal del consentimiento informado es “asegurar que los individuos participen en la investigación propuesta sólo cuando ésta sea compatible con sus valores, intereses y preferencias; y que lo hacen por propia voluntad con el conocimiento suficiente para decidir con responsabilidad sobre sí mismos”.</a:t>
            </a:r>
            <a:endParaRPr sz="1600" dirty="0"/>
          </a:p>
        </p:txBody>
      </p:sp>
      <p:sp>
        <p:nvSpPr>
          <p:cNvPr id="104" name="Google Shape;104;p1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6</a:t>
            </a:fld>
            <a:endParaRPr/>
          </a:p>
        </p:txBody>
      </p:sp>
      <p:pic>
        <p:nvPicPr>
          <p:cNvPr id="2" name="Audio 1">
            <a:hlinkClick r:id="" action="ppaction://media"/>
            <a:extLst>
              <a:ext uri="{FF2B5EF4-FFF2-40B4-BE49-F238E27FC236}">
                <a16:creationId xmlns:a16="http://schemas.microsoft.com/office/drawing/2014/main" id="{4FB0797B-DDCF-1778-16B4-1FA5AE8193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p:transition advTm="3218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Cuestiones éticas</a:t>
            </a:r>
          </a:p>
        </p:txBody>
      </p:sp>
      <p:sp>
        <p:nvSpPr>
          <p:cNvPr id="3" name="Marcador de texto 2"/>
          <p:cNvSpPr>
            <a:spLocks noGrp="1"/>
          </p:cNvSpPr>
          <p:nvPr>
            <p:ph type="body" idx="1"/>
          </p:nvPr>
        </p:nvSpPr>
        <p:spPr>
          <a:xfrm>
            <a:off x="2794425" y="1376725"/>
            <a:ext cx="6077432" cy="3311100"/>
          </a:xfrm>
        </p:spPr>
        <p:txBody>
          <a:bodyPr/>
          <a:lstStyle/>
          <a:p>
            <a:pPr>
              <a:buFont typeface="+mj-lt"/>
              <a:buAutoNum type="arabicPeriod"/>
            </a:pPr>
            <a:r>
              <a:rPr lang="es-ES" sz="1600" dirty="0"/>
              <a:t>El alumno tiene que </a:t>
            </a:r>
            <a:r>
              <a:rPr lang="es-ES" sz="1600" b="1" dirty="0"/>
              <a:t>diseñar su propio consentimiento </a:t>
            </a:r>
            <a:r>
              <a:rPr lang="es-ES" sz="1600" dirty="0"/>
              <a:t>informado que adjuntará en los anexos del trabajo (tanto individual como grupal) (ver </a:t>
            </a:r>
            <a:r>
              <a:rPr lang="es-ES" sz="1600" dirty="0" err="1"/>
              <a:t>diapositva</a:t>
            </a:r>
            <a:r>
              <a:rPr lang="es-ES" sz="1600" dirty="0"/>
              <a:t> 9)</a:t>
            </a:r>
          </a:p>
          <a:p>
            <a:pPr>
              <a:buFont typeface="+mj-lt"/>
              <a:buAutoNum type="arabicPeriod"/>
            </a:pPr>
            <a:r>
              <a:rPr lang="es-ES" sz="1600" dirty="0"/>
              <a:t>¿</a:t>
            </a:r>
            <a:r>
              <a:rPr lang="es-ES" sz="1600" b="1" dirty="0"/>
              <a:t>Cuándo se realiza este documento</a:t>
            </a:r>
            <a:r>
              <a:rPr lang="es-ES" sz="1600" dirty="0"/>
              <a:t>? Cuando aparecen otras personas en las fotografías (especialmente el caso de menores) y cuando se toman fotografías de espacios públicos (colegios, aulas, profesores, etc.).</a:t>
            </a:r>
          </a:p>
          <a:p>
            <a:pPr>
              <a:buFont typeface="+mj-lt"/>
              <a:buAutoNum type="arabicPeriod"/>
            </a:pPr>
            <a:r>
              <a:rPr lang="es-ES" sz="1600" dirty="0"/>
              <a:t>Si aparecen </a:t>
            </a:r>
            <a:r>
              <a:rPr lang="es-ES" sz="1600" b="1" dirty="0"/>
              <a:t>menores de edad</a:t>
            </a:r>
            <a:r>
              <a:rPr lang="es-ES" sz="1600" dirty="0"/>
              <a:t>, el consentimiento informado ha de estar firmado por sus tutores legales y</a:t>
            </a:r>
            <a:r>
              <a:rPr lang="es-ES" sz="1600" b="1" dirty="0"/>
              <a:t>, en ningún caso, se reproducirá su imagen en ningún medio de difusión público</a:t>
            </a:r>
          </a:p>
        </p:txBody>
      </p:sp>
      <p:sp>
        <p:nvSpPr>
          <p:cNvPr id="5" name="Marcador de número de diapositiva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7</a:t>
            </a:fld>
            <a:endParaRPr lang="es-ES"/>
          </a:p>
        </p:txBody>
      </p:sp>
      <p:pic>
        <p:nvPicPr>
          <p:cNvPr id="4" name="Audio 3">
            <a:hlinkClick r:id="" action="ppaction://media"/>
            <a:extLst>
              <a:ext uri="{FF2B5EF4-FFF2-40B4-BE49-F238E27FC236}">
                <a16:creationId xmlns:a16="http://schemas.microsoft.com/office/drawing/2014/main" id="{5EF3730B-493C-B53E-EED3-88C40F5CDA4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3985684224"/>
      </p:ext>
    </p:extLst>
  </p:cSld>
  <p:clrMapOvr>
    <a:masterClrMapping/>
  </p:clrMapOvr>
  <p:transition advTm="5088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Cuestiones éticas</a:t>
            </a:r>
          </a:p>
        </p:txBody>
      </p:sp>
      <p:sp>
        <p:nvSpPr>
          <p:cNvPr id="3" name="Marcador de texto 2"/>
          <p:cNvSpPr>
            <a:spLocks noGrp="1"/>
          </p:cNvSpPr>
          <p:nvPr>
            <p:ph type="body" idx="1"/>
          </p:nvPr>
        </p:nvSpPr>
        <p:spPr>
          <a:xfrm>
            <a:off x="2794425" y="1376725"/>
            <a:ext cx="6077432" cy="3311100"/>
          </a:xfrm>
        </p:spPr>
        <p:txBody>
          <a:bodyPr/>
          <a:lstStyle/>
          <a:p>
            <a:pPr>
              <a:buFont typeface="+mj-lt"/>
              <a:buAutoNum type="arabicPeriod"/>
            </a:pPr>
            <a:r>
              <a:rPr lang="es-ES" sz="1600" dirty="0"/>
              <a:t>Para la </a:t>
            </a:r>
            <a:r>
              <a:rPr lang="es-ES" sz="1600" b="1" dirty="0"/>
              <a:t>publicación</a:t>
            </a:r>
            <a:r>
              <a:rPr lang="es-ES" sz="1600" dirty="0"/>
              <a:t> de las fotografías en la galería </a:t>
            </a:r>
            <a:r>
              <a:rPr lang="es-ES" sz="1600" b="1" dirty="0"/>
              <a:t>Instagram</a:t>
            </a:r>
            <a:r>
              <a:rPr lang="es-ES" sz="1600" dirty="0"/>
              <a:t>, el alumnado, en la ficha de la fotografía grupal, tendrá que dar su </a:t>
            </a:r>
            <a:r>
              <a:rPr lang="es-ES" sz="1600" b="1" dirty="0"/>
              <a:t>autorización</a:t>
            </a:r>
            <a:r>
              <a:rPr lang="es-ES" sz="1600" dirty="0"/>
              <a:t> a que la docente la reproduzca por este medio</a:t>
            </a:r>
          </a:p>
          <a:p>
            <a:pPr>
              <a:buFont typeface="+mj-lt"/>
              <a:buAutoNum type="arabicPeriod"/>
            </a:pPr>
            <a:r>
              <a:rPr lang="es-ES" sz="1600" dirty="0"/>
              <a:t>Los </a:t>
            </a:r>
            <a:r>
              <a:rPr lang="es-ES" sz="1600" b="1" dirty="0"/>
              <a:t>derechos de imagen</a:t>
            </a:r>
            <a:r>
              <a:rPr lang="es-ES" sz="1600" dirty="0"/>
              <a:t>, cese y reproducción de la fotografía es propio de los </a:t>
            </a:r>
            <a:r>
              <a:rPr lang="es-ES" sz="1600" b="1" dirty="0"/>
              <a:t>autores</a:t>
            </a:r>
            <a:r>
              <a:rPr lang="es-ES" sz="1600" dirty="0"/>
              <a:t>. Sólo serán prestados a la docente para que se pueda reproducir durante la realización de la actividad (ver ficha en el campus virtual cesión derechos fotografía).</a:t>
            </a:r>
          </a:p>
        </p:txBody>
      </p:sp>
      <p:sp>
        <p:nvSpPr>
          <p:cNvPr id="5" name="Marcador de número de diapositiva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s-ES" smtClean="0"/>
              <a:t>8</a:t>
            </a:fld>
            <a:endParaRPr lang="es-ES"/>
          </a:p>
        </p:txBody>
      </p:sp>
      <p:pic>
        <p:nvPicPr>
          <p:cNvPr id="4" name="Audio 3">
            <a:hlinkClick r:id="" action="ppaction://media"/>
            <a:extLst>
              <a:ext uri="{FF2B5EF4-FFF2-40B4-BE49-F238E27FC236}">
                <a16:creationId xmlns:a16="http://schemas.microsoft.com/office/drawing/2014/main" id="{A2622426-F930-B800-EC93-B6DFFC7F86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15300" y="4114800"/>
            <a:ext cx="812800" cy="812800"/>
          </a:xfrm>
          <a:prstGeom prst="rect">
            <a:avLst/>
          </a:prstGeom>
        </p:spPr>
      </p:pic>
    </p:spTree>
    <p:extLst>
      <p:ext uri="{BB962C8B-B14F-4D97-AF65-F5344CB8AC3E}">
        <p14:creationId xmlns:p14="http://schemas.microsoft.com/office/powerpoint/2010/main" val="631019749"/>
      </p:ext>
    </p:extLst>
  </p:cSld>
  <p:clrMapOvr>
    <a:masterClrMapping/>
  </p:clrMapOvr>
  <p:transition advTm="62122">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Google Shape;277;p27"/>
          <p:cNvSpPr txBox="1">
            <a:spLocks noGrp="1"/>
          </p:cNvSpPr>
          <p:nvPr>
            <p:ph type="subTitle" idx="4294967295"/>
          </p:nvPr>
        </p:nvSpPr>
        <p:spPr>
          <a:xfrm>
            <a:off x="898842" y="1247413"/>
            <a:ext cx="7433400" cy="3440337"/>
          </a:xfrm>
          <a:prstGeom prst="rect">
            <a:avLst/>
          </a:prstGeom>
          <a:ln>
            <a:solidFill>
              <a:schemeClr val="accent2">
                <a:lumMod val="75000"/>
              </a:schemeClr>
            </a:solidFill>
          </a:ln>
        </p:spPr>
        <p:txBody>
          <a:bodyPr spcFirstLastPara="1" wrap="square" lIns="0" tIns="0" rIns="0" bIns="0" anchor="t" anchorCtr="0">
            <a:noAutofit/>
          </a:bodyPr>
          <a:lstStyle/>
          <a:p>
            <a:pPr marL="101600" indent="0" algn="ctr">
              <a:buNone/>
            </a:pPr>
            <a:r>
              <a:rPr lang="es-ES" sz="1200" b="1" dirty="0"/>
              <a:t>CONSENTIMIENTO INFORMADO</a:t>
            </a:r>
            <a:endParaRPr lang="es-ES" sz="1200" dirty="0"/>
          </a:p>
          <a:p>
            <a:pPr marL="101600" indent="0" algn="ctr">
              <a:buNone/>
            </a:pPr>
            <a:endParaRPr lang="es-ES" sz="1200" dirty="0"/>
          </a:p>
          <a:p>
            <a:pPr marL="101600" indent="0" algn="ctr">
              <a:buNone/>
            </a:pPr>
            <a:r>
              <a:rPr lang="es-ES" sz="1200" dirty="0"/>
              <a:t>(Solicitud de consentimiento según capítulo II del REAL DECRETO 1720/2007, de 21 de diciembre, por el que se aprueba el Reglamento de desarrollo de la Ley Orgánica 15/1999, de 13 de diciembre, de protección de datos de carácter personal).</a:t>
            </a:r>
          </a:p>
          <a:p>
            <a:pPr marL="101600" indent="0">
              <a:buNone/>
            </a:pPr>
            <a:endParaRPr lang="es-ES" sz="1200" dirty="0"/>
          </a:p>
          <a:p>
            <a:pPr marL="101600" indent="0">
              <a:buNone/>
            </a:pPr>
            <a:r>
              <a:rPr lang="es-ES" sz="1200" dirty="0"/>
              <a:t>Me dirijo a ti con la intención de dejar constancia por escrito de las características de la actividad académica que estoy realizando, que forma parte de un proyecto de innovación docente y, para solicitar tu colaboración y consentimiento informado en este estudio así como tu autorización para la reproducción de imágenes total o parcial. </a:t>
            </a:r>
          </a:p>
          <a:p>
            <a:pPr marL="101600" indent="0">
              <a:buNone/>
            </a:pPr>
            <a:endParaRPr lang="es-ES" sz="1200" dirty="0"/>
          </a:p>
          <a:p>
            <a:pPr marL="101600" indent="0">
              <a:buNone/>
            </a:pPr>
            <a:r>
              <a:rPr lang="es-ES" sz="1200" dirty="0"/>
              <a:t>En concreto, </a:t>
            </a:r>
          </a:p>
          <a:p>
            <a:pPr marL="101600" indent="0">
              <a:buNone/>
            </a:pPr>
            <a:endParaRPr lang="es-ES" sz="1200" dirty="0"/>
          </a:p>
          <a:p>
            <a:pPr marL="101600" indent="0">
              <a:buNone/>
            </a:pPr>
            <a:r>
              <a:rPr lang="es-ES" sz="1200" dirty="0"/>
              <a:t>1º.- Esta actividad, denominada </a:t>
            </a:r>
            <a:r>
              <a:rPr lang="es-ES" sz="1200" i="1" dirty="0"/>
              <a:t>Trabajando desde la fotografía hasta el contenido: análisis de nuestra historia</a:t>
            </a:r>
            <a:r>
              <a:rPr lang="es-ES" sz="1200" dirty="0"/>
              <a:t>, está aprobada por la Universidad de Cádiz en el marco del proyecto de Innovación Docente titulado </a:t>
            </a:r>
            <a:r>
              <a:rPr lang="es-ES" sz="1200" i="1" dirty="0"/>
              <a:t>Foto-</a:t>
            </a:r>
            <a:r>
              <a:rPr lang="es-ES" sz="1200" i="1" dirty="0" err="1"/>
              <a:t>elicitación</a:t>
            </a:r>
            <a:r>
              <a:rPr lang="es-ES" sz="1200" i="1" dirty="0"/>
              <a:t>….</a:t>
            </a:r>
            <a:endParaRPr sz="1600" dirty="0"/>
          </a:p>
        </p:txBody>
      </p:sp>
      <p:sp>
        <p:nvSpPr>
          <p:cNvPr id="278" name="Google Shape;278;p27"/>
          <p:cNvSpPr txBox="1">
            <a:spLocks noGrp="1"/>
          </p:cNvSpPr>
          <p:nvPr>
            <p:ph type="sldNum" idx="12"/>
          </p:nvPr>
        </p:nvSpPr>
        <p:spPr>
          <a:xfrm>
            <a:off x="8688300" y="4687750"/>
            <a:ext cx="455700" cy="4557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9</a:t>
            </a:fld>
            <a:endParaRPr/>
          </a:p>
        </p:txBody>
      </p:sp>
      <p:sp>
        <p:nvSpPr>
          <p:cNvPr id="3" name="Rectángulo 2"/>
          <p:cNvSpPr/>
          <p:nvPr/>
        </p:nvSpPr>
        <p:spPr>
          <a:xfrm>
            <a:off x="1317171" y="601082"/>
            <a:ext cx="6792686" cy="646331"/>
          </a:xfrm>
          <a:prstGeom prst="rect">
            <a:avLst/>
          </a:prstGeom>
        </p:spPr>
        <p:txBody>
          <a:bodyPr wrap="square">
            <a:spAutoFit/>
          </a:bodyPr>
          <a:lstStyle/>
          <a:p>
            <a:pPr lvl="0" algn="ctr">
              <a:spcAft>
                <a:spcPts val="600"/>
              </a:spcAft>
            </a:pPr>
            <a:r>
              <a:rPr lang="en" sz="1800" dirty="0">
                <a:solidFill>
                  <a:schemeClr val="accent2">
                    <a:lumMod val="50000"/>
                  </a:schemeClr>
                </a:solidFill>
                <a:latin typeface="Inria Serif" panose="020B0604020202020204" charset="0"/>
              </a:rPr>
              <a:t>Ejemplo consentimiento informado (ver documento completo en el campus virtual)</a:t>
            </a:r>
          </a:p>
        </p:txBody>
      </p:sp>
      <p:pic>
        <p:nvPicPr>
          <p:cNvPr id="2" name="Audio 1">
            <a:hlinkClick r:id="" action="ppaction://media"/>
            <a:extLst>
              <a:ext uri="{FF2B5EF4-FFF2-40B4-BE49-F238E27FC236}">
                <a16:creationId xmlns:a16="http://schemas.microsoft.com/office/drawing/2014/main" id="{AD644FC4-B78B-950E-4699-87B1CAACBF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15300" y="4114800"/>
            <a:ext cx="812800" cy="812800"/>
          </a:xfrm>
          <a:prstGeom prst="rect">
            <a:avLst/>
          </a:prstGeom>
        </p:spPr>
      </p:pic>
    </p:spTree>
  </p:cSld>
  <p:clrMapOvr>
    <a:masterClrMapping/>
  </p:clrMapOvr>
  <p:transition advTm="6634">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1465</Words>
  <Application>Microsoft Macintosh PowerPoint</Application>
  <PresentationFormat>Presentación en pantalla (16:9)</PresentationFormat>
  <Paragraphs>125</Paragraphs>
  <Slides>20</Slides>
  <Notes>18</Notes>
  <HiddenSlides>0</HiddenSlides>
  <MMClips>20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Playfair Display Regular</vt:lpstr>
      <vt:lpstr>Inria Serif Light</vt:lpstr>
      <vt:lpstr>Calibri</vt:lpstr>
      <vt:lpstr>Arial</vt:lpstr>
      <vt:lpstr>Inria Serif</vt:lpstr>
      <vt:lpstr>Playfair Display</vt:lpstr>
      <vt:lpstr>Paulina template</vt:lpstr>
      <vt:lpstr>Cuestiones formales y éticas de la toma de fotografía  Almudena Cotán Fernández Universidad de Cádiz almudena.cotan@gm.uca.es</vt:lpstr>
      <vt:lpstr>El desarrollo del proyecto de foto-elicitación en el aula tiene tres momentos clavez:</vt:lpstr>
      <vt:lpstr>Aspectos formales</vt:lpstr>
      <vt:lpstr>Cuestiones formales</vt:lpstr>
      <vt:lpstr>Aspectos éticos</vt:lpstr>
      <vt:lpstr>Presentación de PowerPoint</vt:lpstr>
      <vt:lpstr>Cuestiones éticas</vt:lpstr>
      <vt:lpstr>Cuestiones éticas</vt:lpstr>
      <vt:lpstr>Presentación de PowerPoint</vt:lpstr>
      <vt:lpstr>Pero… ¿qué tenemos que hacer exactamente? “Durante” (Segunda semana)</vt:lpstr>
      <vt:lpstr>Fotografía individual</vt:lpstr>
      <vt:lpstr>Y, vale, he pensado y reflexionado mucho, me he quebrado la cabeza buscando una foto que, para mí, tenga significatividad con el concepto central, colaboración familia-escuela, pero ahora, ¿qué tengo que hacer?</vt:lpstr>
      <vt:lpstr>Vale, ya he hecho el análisis narrativo-visual de manera individual de la imagen. ¿Cuál es el siguiente paso?</vt:lpstr>
      <vt:lpstr>Sobre la ficha individual</vt:lpstr>
      <vt:lpstr>Vale, sobre la ficha individual, todo claro. ¿Terminamos ya? Para nada, aún nos queda la parte más chula, la grupal. Empecemos a construir juntos</vt:lpstr>
      <vt:lpstr>Fotografía grupal</vt:lpstr>
      <vt:lpstr>Habéis decidido qué fotografiar y lo habéis hecho. Cuáles son los siguientes pasos a seguir</vt:lpstr>
      <vt:lpstr>Las fotografías grupales</vt:lpstr>
      <vt:lpstr>¿Qué hacemos después?</vt:lpstr>
      <vt:lpstr>Sobre la ficha grupal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Aspectos metodológicos y éticos de la toma de fotografía</dc:title>
  <dc:creator>Almudena</dc:creator>
  <cp:lastModifiedBy>Almudena Cotán</cp:lastModifiedBy>
  <cp:revision>16</cp:revision>
  <dcterms:modified xsi:type="dcterms:W3CDTF">2022-09-28T10:53:14Z</dcterms:modified>
</cp:coreProperties>
</file>